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8" r:id="rId3"/>
    <p:sldId id="259" r:id="rId4"/>
    <p:sldId id="260" r:id="rId5"/>
    <p:sldId id="257" r:id="rId6"/>
    <p:sldId id="261" r:id="rId7"/>
    <p:sldId id="263" r:id="rId8"/>
    <p:sldId id="262" r:id="rId9"/>
    <p:sldId id="264" r:id="rId10"/>
    <p:sldId id="265" r:id="rId11"/>
    <p:sldId id="266" r:id="rId12"/>
    <p:sldId id="267" r:id="rId13"/>
    <p:sldId id="268" r:id="rId14"/>
    <p:sldId id="269" r:id="rId15"/>
    <p:sldId id="281" r:id="rId16"/>
    <p:sldId id="280" r:id="rId17"/>
    <p:sldId id="277" r:id="rId18"/>
    <p:sldId id="278" r:id="rId19"/>
    <p:sldId id="279" r:id="rId20"/>
    <p:sldId id="271" r:id="rId21"/>
    <p:sldId id="272" r:id="rId22"/>
    <p:sldId id="273" r:id="rId23"/>
    <p:sldId id="275" r:id="rId24"/>
    <p:sldId id="282" r:id="rId25"/>
    <p:sldId id="283" r:id="rId26"/>
    <p:sldId id="270" r:id="rId27"/>
    <p:sldId id="284" r:id="rId28"/>
    <p:sldId id="285" r:id="rId29"/>
    <p:sldId id="286" r:id="rId30"/>
    <p:sldId id="287" r:id="rId31"/>
    <p:sldId id="276" r:id="rId32"/>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09FA3B8-50D4-45E1-87DC-C3EB64AD96A5}" type="datetimeFigureOut">
              <a:rPr lang="de-DE" smtClean="0"/>
              <a:t>05.11.2019</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8AACEB-EAAE-446B-8FCC-F07B53093638}" type="slidenum">
              <a:rPr lang="de-DE" smtClean="0"/>
              <a:t>‹Nr.›</a:t>
            </a:fld>
            <a:endParaRPr lang="de-DE"/>
          </a:p>
        </p:txBody>
      </p:sp>
    </p:spTree>
    <p:extLst>
      <p:ext uri="{BB962C8B-B14F-4D97-AF65-F5344CB8AC3E}">
        <p14:creationId xmlns:p14="http://schemas.microsoft.com/office/powerpoint/2010/main" val="3229073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1D760A2-2260-409C-A610-06BA8F9EEAED}" type="datetimeFigureOut">
              <a:rPr lang="de-DE" smtClean="0"/>
              <a:t>05.11.2019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469D79B-BC33-489A-B864-695BA328DBEF}" type="slidenum">
              <a:rPr lang="de-DE" smtClean="0"/>
              <a:t>‹Nr.›</a:t>
            </a:fld>
            <a:endParaRPr lang="de-DE"/>
          </a:p>
        </p:txBody>
      </p:sp>
    </p:spTree>
    <p:extLst>
      <p:ext uri="{BB962C8B-B14F-4D97-AF65-F5344CB8AC3E}">
        <p14:creationId xmlns:p14="http://schemas.microsoft.com/office/powerpoint/2010/main" val="2407619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bildplatzhalter 1"/>
          <p:cNvSpPr>
            <a:spLocks noGrp="1" noRot="1" noChangeAspect="1" noTextEdit="1"/>
          </p:cNvSpPr>
          <p:nvPr>
            <p:ph type="sldImg"/>
          </p:nvPr>
        </p:nvSpPr>
        <p:spPr/>
      </p:sp>
      <p:sp>
        <p:nvSpPr>
          <p:cNvPr id="110595" name="Notizenplatzhalt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10596" name="Foliennummernplatzhalter 3"/>
          <p:cNvSpPr>
            <a:spLocks noGrp="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9pPr>
          </a:lstStyle>
          <a:p>
            <a:pPr eaLnBrk="1" hangingPunct="1">
              <a:spcBef>
                <a:spcPct val="0"/>
              </a:spcBef>
            </a:pPr>
            <a:fld id="{030047F0-66C3-4453-9394-77753449CD2C}" type="slidenum">
              <a:rPr lang="de-DE" altLang="de-DE" sz="1300"/>
              <a:pPr eaLnBrk="1" hangingPunct="1">
                <a:spcBef>
                  <a:spcPct val="0"/>
                </a:spcBef>
              </a:pPr>
              <a:t>18</a:t>
            </a:fld>
            <a:endParaRPr lang="de-DE" altLang="de-DE"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bildplatzhalter 1"/>
          <p:cNvSpPr>
            <a:spLocks noGrp="1" noRot="1" noChangeAspect="1" noTextEdit="1"/>
          </p:cNvSpPr>
          <p:nvPr>
            <p:ph type="sldImg"/>
          </p:nvPr>
        </p:nvSpPr>
        <p:spPr/>
      </p:sp>
      <p:sp>
        <p:nvSpPr>
          <p:cNvPr id="111619" name="Notizenplatzhalt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11620" name="Foliennummernplatzhalter 3"/>
          <p:cNvSpPr>
            <a:spLocks noGrp="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9pPr>
          </a:lstStyle>
          <a:p>
            <a:pPr eaLnBrk="1" hangingPunct="1">
              <a:spcBef>
                <a:spcPct val="0"/>
              </a:spcBef>
            </a:pPr>
            <a:fld id="{E349D990-5EB9-44DB-9E3E-8FE38B772BBE}" type="slidenum">
              <a:rPr lang="de-DE" altLang="de-DE" sz="1300"/>
              <a:pPr eaLnBrk="1" hangingPunct="1">
                <a:spcBef>
                  <a:spcPct val="0"/>
                </a:spcBef>
              </a:pPr>
              <a:t>19</a:t>
            </a:fld>
            <a:endParaRPr lang="de-DE" altLang="de-DE"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bildplatzhalter 1"/>
          <p:cNvSpPr>
            <a:spLocks noGrp="1" noRot="1" noChangeAspect="1" noTextEdit="1"/>
          </p:cNvSpPr>
          <p:nvPr>
            <p:ph type="sldImg"/>
          </p:nvPr>
        </p:nvSpPr>
        <p:spPr/>
      </p:sp>
      <p:sp>
        <p:nvSpPr>
          <p:cNvPr id="112643" name="Notizenplatzhalt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12644" name="Foliennummernplatzhalter 3"/>
          <p:cNvSpPr>
            <a:spLocks noGrp="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9pPr>
          </a:lstStyle>
          <a:p>
            <a:pPr eaLnBrk="1" hangingPunct="1">
              <a:spcBef>
                <a:spcPct val="0"/>
              </a:spcBef>
            </a:pPr>
            <a:fld id="{E8D53E89-1F18-42C9-9BFC-D67ED31F69C8}" type="slidenum">
              <a:rPr lang="de-DE" altLang="de-DE" sz="1300"/>
              <a:pPr eaLnBrk="1" hangingPunct="1">
                <a:spcBef>
                  <a:spcPct val="0"/>
                </a:spcBef>
              </a:pPr>
              <a:t>20</a:t>
            </a:fld>
            <a:endParaRPr lang="de-DE" altLang="de-DE"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lienbildplatzhalter 1"/>
          <p:cNvSpPr>
            <a:spLocks noGrp="1" noRot="1" noChangeAspect="1" noTextEdit="1"/>
          </p:cNvSpPr>
          <p:nvPr>
            <p:ph type="sldImg"/>
          </p:nvPr>
        </p:nvSpPr>
        <p:spPr/>
      </p:sp>
      <p:sp>
        <p:nvSpPr>
          <p:cNvPr id="113667" name="Notizenplatzhalt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13668" name="Foliennummernplatzhalter 3"/>
          <p:cNvSpPr>
            <a:spLocks noGrp="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9pPr>
          </a:lstStyle>
          <a:p>
            <a:pPr eaLnBrk="1" hangingPunct="1">
              <a:spcBef>
                <a:spcPct val="0"/>
              </a:spcBef>
            </a:pPr>
            <a:fld id="{C7AB54AA-3B1B-4499-8E24-17F84F76883B}" type="slidenum">
              <a:rPr lang="de-DE" altLang="de-DE" sz="1300"/>
              <a:pPr eaLnBrk="1" hangingPunct="1">
                <a:spcBef>
                  <a:spcPct val="0"/>
                </a:spcBef>
              </a:pPr>
              <a:t>21</a:t>
            </a:fld>
            <a:endParaRPr lang="de-DE" altLang="de-DE"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p:sp>
      <p:sp>
        <p:nvSpPr>
          <p:cNvPr id="114691" name="Notizenplatzhalt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14692" name="Foliennummernplatzhalter 3"/>
          <p:cNvSpPr>
            <a:spLocks noGrp="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9pPr>
          </a:lstStyle>
          <a:p>
            <a:pPr eaLnBrk="1" hangingPunct="1">
              <a:spcBef>
                <a:spcPct val="0"/>
              </a:spcBef>
            </a:pPr>
            <a:fld id="{BCA3D041-6518-4B55-A2E4-4C12C68FDCA4}" type="slidenum">
              <a:rPr lang="de-DE" altLang="de-DE" sz="1300"/>
              <a:pPr eaLnBrk="1" hangingPunct="1">
                <a:spcBef>
                  <a:spcPct val="0"/>
                </a:spcBef>
              </a:pPr>
              <a:t>22</a:t>
            </a:fld>
            <a:endParaRPr lang="de-DE" altLang="de-DE"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lienbildplatzhalter 1"/>
          <p:cNvSpPr>
            <a:spLocks noGrp="1" noRot="1" noChangeAspect="1" noTextEdit="1"/>
          </p:cNvSpPr>
          <p:nvPr>
            <p:ph type="sldImg"/>
          </p:nvPr>
        </p:nvSpPr>
        <p:spPr/>
      </p:sp>
      <p:sp>
        <p:nvSpPr>
          <p:cNvPr id="115715" name="Notizenplatzhalt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15716" name="Foliennummernplatzhalter 3"/>
          <p:cNvSpPr>
            <a:spLocks noGrp="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6725" algn="l"/>
                <a:tab pos="8535988" algn="l"/>
                <a:tab pos="8985250" algn="l"/>
              </a:tabLst>
              <a:defRPr sz="1200">
                <a:solidFill>
                  <a:srgbClr val="000000"/>
                </a:solidFill>
                <a:latin typeface="Times New Roman" pitchFamily="18" charset="0"/>
              </a:defRPr>
            </a:lvl9pPr>
          </a:lstStyle>
          <a:p>
            <a:pPr eaLnBrk="1" hangingPunct="1">
              <a:spcBef>
                <a:spcPct val="0"/>
              </a:spcBef>
            </a:pPr>
            <a:fld id="{8EBCFA8E-FEF7-4A19-A2FC-4766CF3CEAE0}" type="slidenum">
              <a:rPr lang="de-DE" altLang="de-DE" sz="1300"/>
              <a:pPr eaLnBrk="1" hangingPunct="1">
                <a:spcBef>
                  <a:spcPct val="0"/>
                </a:spcBef>
              </a:pPr>
              <a:t>23</a:t>
            </a:fld>
            <a:endParaRPr lang="de-DE" altLang="de-DE"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80CB624-C6CF-4F4A-BFA2-A3C8EEB62255}" type="datetimeFigureOut">
              <a:rPr lang="de-DE" smtClean="0"/>
              <a:t>05.11.2019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5758E0-AF7E-4846-AA4F-46F643E0B65F}" type="slidenum">
              <a:rPr lang="de-DE" smtClean="0"/>
              <a:t>‹Nr.›</a:t>
            </a:fld>
            <a:endParaRPr lang="de-DE"/>
          </a:p>
        </p:txBody>
      </p:sp>
    </p:spTree>
    <p:extLst>
      <p:ext uri="{BB962C8B-B14F-4D97-AF65-F5344CB8AC3E}">
        <p14:creationId xmlns:p14="http://schemas.microsoft.com/office/powerpoint/2010/main" val="286446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0CB624-C6CF-4F4A-BFA2-A3C8EEB62255}" type="datetimeFigureOut">
              <a:rPr lang="de-DE" smtClean="0"/>
              <a:t>05.11.2019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5758E0-AF7E-4846-AA4F-46F643E0B65F}" type="slidenum">
              <a:rPr lang="de-DE" smtClean="0"/>
              <a:t>‹Nr.›</a:t>
            </a:fld>
            <a:endParaRPr lang="de-DE"/>
          </a:p>
        </p:txBody>
      </p:sp>
    </p:spTree>
    <p:extLst>
      <p:ext uri="{BB962C8B-B14F-4D97-AF65-F5344CB8AC3E}">
        <p14:creationId xmlns:p14="http://schemas.microsoft.com/office/powerpoint/2010/main" val="140503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0CB624-C6CF-4F4A-BFA2-A3C8EEB62255}" type="datetimeFigureOut">
              <a:rPr lang="de-DE" smtClean="0"/>
              <a:t>05.11.2019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5758E0-AF7E-4846-AA4F-46F643E0B65F}" type="slidenum">
              <a:rPr lang="de-DE" smtClean="0"/>
              <a:t>‹Nr.›</a:t>
            </a:fld>
            <a:endParaRPr lang="de-DE"/>
          </a:p>
        </p:txBody>
      </p:sp>
    </p:spTree>
    <p:extLst>
      <p:ext uri="{BB962C8B-B14F-4D97-AF65-F5344CB8AC3E}">
        <p14:creationId xmlns:p14="http://schemas.microsoft.com/office/powerpoint/2010/main" val="77288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0CB624-C6CF-4F4A-BFA2-A3C8EEB62255}" type="datetimeFigureOut">
              <a:rPr lang="de-DE" smtClean="0"/>
              <a:t>05.11.2019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5758E0-AF7E-4846-AA4F-46F643E0B65F}" type="slidenum">
              <a:rPr lang="de-DE" smtClean="0"/>
              <a:t>‹Nr.›</a:t>
            </a:fld>
            <a:endParaRPr lang="de-DE"/>
          </a:p>
        </p:txBody>
      </p:sp>
    </p:spTree>
    <p:extLst>
      <p:ext uri="{BB962C8B-B14F-4D97-AF65-F5344CB8AC3E}">
        <p14:creationId xmlns:p14="http://schemas.microsoft.com/office/powerpoint/2010/main" val="170160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80CB624-C6CF-4F4A-BFA2-A3C8EEB62255}" type="datetimeFigureOut">
              <a:rPr lang="de-DE" smtClean="0"/>
              <a:t>05.11.2019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5758E0-AF7E-4846-AA4F-46F643E0B65F}" type="slidenum">
              <a:rPr lang="de-DE" smtClean="0"/>
              <a:t>‹Nr.›</a:t>
            </a:fld>
            <a:endParaRPr lang="de-DE"/>
          </a:p>
        </p:txBody>
      </p:sp>
    </p:spTree>
    <p:extLst>
      <p:ext uri="{BB962C8B-B14F-4D97-AF65-F5344CB8AC3E}">
        <p14:creationId xmlns:p14="http://schemas.microsoft.com/office/powerpoint/2010/main" val="31534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80CB624-C6CF-4F4A-BFA2-A3C8EEB62255}" type="datetimeFigureOut">
              <a:rPr lang="de-DE" smtClean="0"/>
              <a:t>05.11.2019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85758E0-AF7E-4846-AA4F-46F643E0B65F}" type="slidenum">
              <a:rPr lang="de-DE" smtClean="0"/>
              <a:t>‹Nr.›</a:t>
            </a:fld>
            <a:endParaRPr lang="de-DE"/>
          </a:p>
        </p:txBody>
      </p:sp>
    </p:spTree>
    <p:extLst>
      <p:ext uri="{BB962C8B-B14F-4D97-AF65-F5344CB8AC3E}">
        <p14:creationId xmlns:p14="http://schemas.microsoft.com/office/powerpoint/2010/main" val="103412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80CB624-C6CF-4F4A-BFA2-A3C8EEB62255}" type="datetimeFigureOut">
              <a:rPr lang="de-DE" smtClean="0"/>
              <a:t>05.11.2019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85758E0-AF7E-4846-AA4F-46F643E0B65F}" type="slidenum">
              <a:rPr lang="de-DE" smtClean="0"/>
              <a:t>‹Nr.›</a:t>
            </a:fld>
            <a:endParaRPr lang="de-DE"/>
          </a:p>
        </p:txBody>
      </p:sp>
    </p:spTree>
    <p:extLst>
      <p:ext uri="{BB962C8B-B14F-4D97-AF65-F5344CB8AC3E}">
        <p14:creationId xmlns:p14="http://schemas.microsoft.com/office/powerpoint/2010/main" val="415983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80CB624-C6CF-4F4A-BFA2-A3C8EEB62255}" type="datetimeFigureOut">
              <a:rPr lang="de-DE" smtClean="0"/>
              <a:t>05.11.2019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85758E0-AF7E-4846-AA4F-46F643E0B65F}" type="slidenum">
              <a:rPr lang="de-DE" smtClean="0"/>
              <a:t>‹Nr.›</a:t>
            </a:fld>
            <a:endParaRPr lang="de-DE"/>
          </a:p>
        </p:txBody>
      </p:sp>
    </p:spTree>
    <p:extLst>
      <p:ext uri="{BB962C8B-B14F-4D97-AF65-F5344CB8AC3E}">
        <p14:creationId xmlns:p14="http://schemas.microsoft.com/office/powerpoint/2010/main" val="285520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80CB624-C6CF-4F4A-BFA2-A3C8EEB62255}" type="datetimeFigureOut">
              <a:rPr lang="de-DE" smtClean="0"/>
              <a:t>05.11.2019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85758E0-AF7E-4846-AA4F-46F643E0B65F}" type="slidenum">
              <a:rPr lang="de-DE" smtClean="0"/>
              <a:t>‹Nr.›</a:t>
            </a:fld>
            <a:endParaRPr lang="de-DE"/>
          </a:p>
        </p:txBody>
      </p:sp>
    </p:spTree>
    <p:extLst>
      <p:ext uri="{BB962C8B-B14F-4D97-AF65-F5344CB8AC3E}">
        <p14:creationId xmlns:p14="http://schemas.microsoft.com/office/powerpoint/2010/main" val="259173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80CB624-C6CF-4F4A-BFA2-A3C8EEB62255}" type="datetimeFigureOut">
              <a:rPr lang="de-DE" smtClean="0"/>
              <a:t>05.11.2019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85758E0-AF7E-4846-AA4F-46F643E0B65F}" type="slidenum">
              <a:rPr lang="de-DE" smtClean="0"/>
              <a:t>‹Nr.›</a:t>
            </a:fld>
            <a:endParaRPr lang="de-DE"/>
          </a:p>
        </p:txBody>
      </p:sp>
    </p:spTree>
    <p:extLst>
      <p:ext uri="{BB962C8B-B14F-4D97-AF65-F5344CB8AC3E}">
        <p14:creationId xmlns:p14="http://schemas.microsoft.com/office/powerpoint/2010/main" val="346136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80CB624-C6CF-4F4A-BFA2-A3C8EEB62255}" type="datetimeFigureOut">
              <a:rPr lang="de-DE" smtClean="0"/>
              <a:t>05.11.2019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85758E0-AF7E-4846-AA4F-46F643E0B65F}" type="slidenum">
              <a:rPr lang="de-DE" smtClean="0"/>
              <a:t>‹Nr.›</a:t>
            </a:fld>
            <a:endParaRPr lang="de-DE"/>
          </a:p>
        </p:txBody>
      </p:sp>
    </p:spTree>
    <p:extLst>
      <p:ext uri="{BB962C8B-B14F-4D97-AF65-F5344CB8AC3E}">
        <p14:creationId xmlns:p14="http://schemas.microsoft.com/office/powerpoint/2010/main" val="29655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CB624-C6CF-4F4A-BFA2-A3C8EEB62255}" type="datetimeFigureOut">
              <a:rPr lang="de-DE" smtClean="0"/>
              <a:t>05.11.2019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758E0-AF7E-4846-AA4F-46F643E0B65F}" type="slidenum">
              <a:rPr lang="de-DE" smtClean="0"/>
              <a:t>‹Nr.›</a:t>
            </a:fld>
            <a:endParaRPr lang="de-DE"/>
          </a:p>
        </p:txBody>
      </p:sp>
    </p:spTree>
    <p:extLst>
      <p:ext uri="{BB962C8B-B14F-4D97-AF65-F5344CB8AC3E}">
        <p14:creationId xmlns:p14="http://schemas.microsoft.com/office/powerpoint/2010/main" val="297418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latin typeface="Garamond" panose="02020404030301010803" pitchFamily="18" charset="0"/>
              </a:rPr>
              <a:t>EU-Urheberrechtsrichtlinie</a:t>
            </a:r>
            <a:endParaRPr lang="de-DE" b="1" dirty="0">
              <a:latin typeface="Garamond" panose="02020404030301010803" pitchFamily="18" charset="0"/>
            </a:endParaRPr>
          </a:p>
        </p:txBody>
      </p:sp>
      <p:sp>
        <p:nvSpPr>
          <p:cNvPr id="3" name="Untertitel 2"/>
          <p:cNvSpPr>
            <a:spLocks noGrp="1"/>
          </p:cNvSpPr>
          <p:nvPr>
            <p:ph type="subTitle" idx="1"/>
          </p:nvPr>
        </p:nvSpPr>
        <p:spPr/>
        <p:txBody>
          <a:bodyPr>
            <a:normAutofit/>
          </a:bodyPr>
          <a:lstStyle/>
          <a:p>
            <a:r>
              <a:rPr lang="de-DE" sz="2800" dirty="0" smtClean="0">
                <a:latin typeface="Garamond" panose="02020404030301010803" pitchFamily="18" charset="0"/>
              </a:rPr>
              <a:t>Eric W. Steinhauer</a:t>
            </a:r>
          </a:p>
          <a:p>
            <a:r>
              <a:rPr lang="de-DE" sz="2800" dirty="0" err="1" smtClean="0">
                <a:latin typeface="Garamond" panose="02020404030301010803" pitchFamily="18" charset="0"/>
              </a:rPr>
              <a:t>FernUniversität</a:t>
            </a:r>
            <a:r>
              <a:rPr lang="de-DE" sz="2800" dirty="0" smtClean="0">
                <a:latin typeface="Garamond" panose="02020404030301010803" pitchFamily="18" charset="0"/>
              </a:rPr>
              <a:t> in Hagen</a:t>
            </a:r>
            <a:endParaRPr lang="de-DE" sz="2800" dirty="0">
              <a:latin typeface="Garamond" panose="02020404030301010803" pitchFamily="18" charset="0"/>
            </a:endParaRPr>
          </a:p>
        </p:txBody>
      </p:sp>
    </p:spTree>
    <p:extLst>
      <p:ext uri="{BB962C8B-B14F-4D97-AF65-F5344CB8AC3E}">
        <p14:creationId xmlns:p14="http://schemas.microsoft.com/office/powerpoint/2010/main" val="3989301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b="1" dirty="0" smtClean="0">
                <a:latin typeface="Garamond" panose="02020404030301010803" pitchFamily="18" charset="0"/>
              </a:rPr>
              <a:t>„Unterricht und Lehre“ (Art. 5 DSM-RL)</a:t>
            </a:r>
            <a:endParaRPr lang="de-DE" sz="2800" b="1" dirty="0">
              <a:latin typeface="Garamond" panose="02020404030301010803" pitchFamily="18" charset="0"/>
            </a:endParaRPr>
          </a:p>
        </p:txBody>
      </p:sp>
      <p:sp>
        <p:nvSpPr>
          <p:cNvPr id="3" name="Inhaltsplatzhalter 2"/>
          <p:cNvSpPr>
            <a:spLocks noGrp="1"/>
          </p:cNvSpPr>
          <p:nvPr>
            <p:ph idx="1"/>
          </p:nvPr>
        </p:nvSpPr>
        <p:spPr/>
        <p:txBody>
          <a:bodyPr>
            <a:normAutofit fontScale="40000" lnSpcReduction="20000"/>
          </a:bodyPr>
          <a:lstStyle/>
          <a:p>
            <a:pPr marL="0" indent="0">
              <a:buNone/>
            </a:pPr>
            <a:r>
              <a:rPr lang="de-DE" dirty="0" smtClean="0"/>
              <a:t>(1)   Die Mitgliedstaaten sehen eine Ausnahme oder Beschränkung … vor, damit Werke und sonstige Schutzgegenstände für den alleinigen Zweck der Veranschaulichung des Unterrichts digital und in dem Maße genutzt werden dürfen, soweit das zur Verfolgung nicht-kommerzieller Zwecke gerechtfertigt ist, sofern diese Nutzung </a:t>
            </a:r>
          </a:p>
          <a:p>
            <a:pPr marL="0" indent="0">
              <a:buNone/>
            </a:pPr>
            <a:r>
              <a:rPr lang="de-DE" dirty="0" smtClean="0"/>
              <a:t>a) unter der Verantwortung einer Bildungseinrichtung</a:t>
            </a:r>
            <a:r>
              <a:rPr lang="de-DE" dirty="0" smtClean="0">
                <a:solidFill>
                  <a:srgbClr val="FF0000"/>
                </a:solidFill>
              </a:rPr>
              <a:t> in ihren Räumlichkeiten oder an anderen Orten oder in einer gesicherten elektronischen Umgebung</a:t>
            </a:r>
            <a:r>
              <a:rPr lang="de-DE" dirty="0" smtClean="0"/>
              <a:t> stattfindet, zu denen bzw. zu der nur die Schüler, die Studierenden und das Lehrpersonal der Bildungseinrichtung Zugang haben, und</a:t>
            </a:r>
          </a:p>
          <a:p>
            <a:pPr marL="0" indent="0">
              <a:buNone/>
            </a:pPr>
            <a:r>
              <a:rPr lang="de-DE" dirty="0" smtClean="0"/>
              <a:t>b) mit </a:t>
            </a:r>
            <a:r>
              <a:rPr lang="de-DE" dirty="0" smtClean="0">
                <a:solidFill>
                  <a:srgbClr val="FF0000"/>
                </a:solidFill>
              </a:rPr>
              <a:t>Quellenangaben</a:t>
            </a:r>
            <a:r>
              <a:rPr lang="de-DE" dirty="0" smtClean="0"/>
              <a:t> erfolgt, indem unter anderem der Name des Urhebers angegeben wird, außer in Fällen, in denen sich das als unmöglich erweist.</a:t>
            </a:r>
          </a:p>
          <a:p>
            <a:pPr marL="0" indent="0">
              <a:buNone/>
            </a:pPr>
            <a:endParaRPr lang="de-DE" dirty="0" smtClean="0"/>
          </a:p>
          <a:p>
            <a:pPr marL="0" indent="0">
              <a:buNone/>
            </a:pPr>
            <a:r>
              <a:rPr lang="de-DE" dirty="0" smtClean="0"/>
              <a:t>(2)   Unbeschadet des Artikels 7 Absatz 1 können die Mitgliedstaaten festlegen, dass die Ausnahme oder Beschränkung nach Absatz 1 insoweit nicht oder nicht für bestimmte Nutzungen oder nicht für bestimmte Arten von Werken oder sonstigen Schutzgegenständen — etwa vor allem </a:t>
            </a:r>
            <a:r>
              <a:rPr lang="de-DE" dirty="0" smtClean="0">
                <a:solidFill>
                  <a:srgbClr val="FF0000"/>
                </a:solidFill>
              </a:rPr>
              <a:t>für den Bildungsmarkt vorgesehenes Material </a:t>
            </a:r>
            <a:r>
              <a:rPr lang="de-DE" dirty="0" smtClean="0"/>
              <a:t>oder Notenblätter — gilt, als auf dem Markt geeignete und den Bedürfnissen und Besonderheiten von Bildungseinrichtungen entsprechende Lizenzen, die die in Absatz 1 des vorliegenden Artikels genannten Handlungen erlauben, leicht verfügbar sind.</a:t>
            </a:r>
          </a:p>
          <a:p>
            <a:pPr marL="0" indent="0">
              <a:buNone/>
            </a:pPr>
            <a:endParaRPr lang="de-DE" dirty="0" smtClean="0"/>
          </a:p>
          <a:p>
            <a:pPr marL="0" indent="0">
              <a:buNone/>
            </a:pPr>
            <a:r>
              <a:rPr lang="de-DE" dirty="0" smtClean="0"/>
              <a:t>Mitgliedstaaten, die sich entscheiden, von Unterabsatz 1 des vorliegenden Absatzes Gebrauch zu machen, ergreifen die notwendigen Maßnahmen, damit die </a:t>
            </a:r>
            <a:r>
              <a:rPr lang="de-DE" dirty="0" smtClean="0">
                <a:solidFill>
                  <a:srgbClr val="FF0000"/>
                </a:solidFill>
              </a:rPr>
              <a:t>Lizenzen</a:t>
            </a:r>
            <a:r>
              <a:rPr lang="de-DE" dirty="0" smtClean="0"/>
              <a:t>, die die in Absatz 1 des vorliegenden Artikels genannten Handlungen erlauben, in angemessener Weise für die Bildungseinrichtungen </a:t>
            </a:r>
            <a:r>
              <a:rPr lang="de-DE" dirty="0" smtClean="0">
                <a:solidFill>
                  <a:srgbClr val="FF0000"/>
                </a:solidFill>
              </a:rPr>
              <a:t>verfügbar und auffindbar </a:t>
            </a:r>
            <a:r>
              <a:rPr lang="de-DE" dirty="0" smtClean="0"/>
              <a:t>sind.</a:t>
            </a:r>
          </a:p>
          <a:p>
            <a:pPr marL="0" indent="0">
              <a:buNone/>
            </a:pPr>
            <a:endParaRPr lang="de-DE" dirty="0" smtClean="0"/>
          </a:p>
          <a:p>
            <a:pPr marL="0" indent="0">
              <a:buNone/>
            </a:pPr>
            <a:r>
              <a:rPr lang="de-DE" dirty="0" smtClean="0"/>
              <a:t>(3)   Die Nutzung von Werken und sonstigen Schutzgegenständen über </a:t>
            </a:r>
            <a:r>
              <a:rPr lang="de-DE" dirty="0" smtClean="0">
                <a:solidFill>
                  <a:srgbClr val="FF0000"/>
                </a:solidFill>
              </a:rPr>
              <a:t>gesicherte elektronische Umgebungen </a:t>
            </a:r>
            <a:r>
              <a:rPr lang="de-DE" dirty="0" smtClean="0"/>
              <a:t>für den alleinigen Zweck der Veranschaulichung des Unterrichts gemäß nationalem Recht, das auf der Grundlage dieses Artikels erlassen wurde, gilt allein als in dem Mitgliedstaat erfolgt, in dem die Bildungseinrichtung ihren Sitz hat.</a:t>
            </a:r>
          </a:p>
          <a:p>
            <a:pPr marL="0" indent="0">
              <a:buNone/>
            </a:pPr>
            <a:endParaRPr lang="de-DE" dirty="0" smtClean="0"/>
          </a:p>
          <a:p>
            <a:pPr marL="0" indent="0">
              <a:buNone/>
            </a:pPr>
            <a:r>
              <a:rPr lang="de-DE" dirty="0" smtClean="0"/>
              <a:t>(4)   Werden Werke oder sonstige Schutzgegenstände nach Absatz 1 genutzt, so können die Mitgliedstaaten hierfür </a:t>
            </a:r>
            <a:r>
              <a:rPr lang="de-DE" dirty="0" smtClean="0">
                <a:solidFill>
                  <a:srgbClr val="FF0000"/>
                </a:solidFill>
              </a:rPr>
              <a:t>einen gerechten Ausgleich </a:t>
            </a:r>
            <a:r>
              <a:rPr lang="de-DE" dirty="0" smtClean="0"/>
              <a:t>für die jeweiligen Rechteinhaber vorsehen.</a:t>
            </a:r>
          </a:p>
          <a:p>
            <a:pPr marL="0" indent="0">
              <a:buNone/>
            </a:pPr>
            <a:endParaRPr lang="de-DE" dirty="0"/>
          </a:p>
        </p:txBody>
      </p:sp>
    </p:spTree>
    <p:extLst>
      <p:ext uri="{BB962C8B-B14F-4D97-AF65-F5344CB8AC3E}">
        <p14:creationId xmlns:p14="http://schemas.microsoft.com/office/powerpoint/2010/main" val="347448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200" b="1" dirty="0" smtClean="0">
                <a:latin typeface="Garamond" panose="02020404030301010803" pitchFamily="18" charset="0"/>
              </a:rPr>
              <a:t/>
            </a:r>
            <a:br>
              <a:rPr lang="de-DE" sz="3200" b="1" dirty="0" smtClean="0">
                <a:latin typeface="Garamond" panose="02020404030301010803" pitchFamily="18" charset="0"/>
              </a:rPr>
            </a:br>
            <a:r>
              <a:rPr lang="de-DE" sz="3200" b="1" dirty="0" smtClean="0">
                <a:latin typeface="Garamond" panose="02020404030301010803" pitchFamily="18" charset="0"/>
              </a:rPr>
              <a:t>Erhaltung des Kulturerbes (Art. 6 DSM-RL)</a:t>
            </a:r>
            <a:br>
              <a:rPr lang="de-DE" sz="3200" b="1" dirty="0" smtClean="0">
                <a:latin typeface="Garamond" panose="02020404030301010803" pitchFamily="18" charset="0"/>
              </a:rPr>
            </a:br>
            <a:endParaRPr lang="de-DE" sz="3200" b="1" dirty="0">
              <a:latin typeface="Garamond" panose="02020404030301010803" pitchFamily="18" charset="0"/>
            </a:endParaRPr>
          </a:p>
        </p:txBody>
      </p:sp>
      <p:sp>
        <p:nvSpPr>
          <p:cNvPr id="3" name="Inhaltsplatzhalter 2"/>
          <p:cNvSpPr>
            <a:spLocks noGrp="1"/>
          </p:cNvSpPr>
          <p:nvPr>
            <p:ph idx="1"/>
          </p:nvPr>
        </p:nvSpPr>
        <p:spPr/>
        <p:txBody>
          <a:bodyPr>
            <a:normAutofit/>
          </a:bodyPr>
          <a:lstStyle/>
          <a:p>
            <a:pPr marL="0" indent="0">
              <a:buNone/>
            </a:pPr>
            <a:r>
              <a:rPr lang="de-DE" dirty="0" smtClean="0">
                <a:latin typeface="Garamond" panose="02020404030301010803" pitchFamily="18" charset="0"/>
              </a:rPr>
              <a:t>Die Mitgliedstaaten sehen eine Ausnahme … vor, um es </a:t>
            </a:r>
            <a:r>
              <a:rPr lang="de-DE" dirty="0" smtClean="0">
                <a:solidFill>
                  <a:srgbClr val="FF0000"/>
                </a:solidFill>
                <a:latin typeface="Garamond" panose="02020404030301010803" pitchFamily="18" charset="0"/>
              </a:rPr>
              <a:t>Einrichtungen des Kulturerbes</a:t>
            </a:r>
            <a:r>
              <a:rPr lang="de-DE" dirty="0" smtClean="0">
                <a:latin typeface="Garamond" panose="02020404030301010803" pitchFamily="18" charset="0"/>
              </a:rPr>
              <a:t> zu gestatten, Werke und sonstige Schutzgegenstände, die sich dauerhaft in ihren Sammlungen befinden, </a:t>
            </a:r>
            <a:r>
              <a:rPr lang="de-DE" dirty="0" smtClean="0">
                <a:solidFill>
                  <a:srgbClr val="FF0000"/>
                </a:solidFill>
                <a:latin typeface="Garamond" panose="02020404030301010803" pitchFamily="18" charset="0"/>
              </a:rPr>
              <a:t>unabhängig vom Format oder Medium </a:t>
            </a:r>
            <a:r>
              <a:rPr lang="de-DE" dirty="0" smtClean="0">
                <a:latin typeface="Garamond" panose="02020404030301010803" pitchFamily="18" charset="0"/>
              </a:rPr>
              <a:t>für die </a:t>
            </a:r>
            <a:r>
              <a:rPr lang="de-DE" dirty="0" smtClean="0">
                <a:solidFill>
                  <a:srgbClr val="FF0000"/>
                </a:solidFill>
                <a:latin typeface="Garamond" panose="02020404030301010803" pitchFamily="18" charset="0"/>
              </a:rPr>
              <a:t>Zwecke der Erhaltung</a:t>
            </a:r>
            <a:r>
              <a:rPr lang="de-DE" dirty="0" smtClean="0">
                <a:latin typeface="Garamond" panose="02020404030301010803" pitchFamily="18" charset="0"/>
              </a:rPr>
              <a:t> dieser Werke oder sonstigen Schutzgegenstände in dem für diese Erhaltung notwendigen Umfang zu </a:t>
            </a:r>
            <a:r>
              <a:rPr lang="de-DE" dirty="0" smtClean="0">
                <a:solidFill>
                  <a:srgbClr val="FF0000"/>
                </a:solidFill>
                <a:latin typeface="Garamond" panose="02020404030301010803" pitchFamily="18" charset="0"/>
              </a:rPr>
              <a:t>vervielfältigen</a:t>
            </a:r>
            <a:r>
              <a:rPr lang="de-DE" dirty="0" smtClean="0">
                <a:latin typeface="Garamond" panose="02020404030301010803" pitchFamily="18" charset="0"/>
              </a:rPr>
              <a:t>.</a:t>
            </a:r>
            <a:endParaRPr lang="de-DE" dirty="0">
              <a:latin typeface="Garamond" panose="02020404030301010803" pitchFamily="18" charset="0"/>
            </a:endParaRPr>
          </a:p>
        </p:txBody>
      </p:sp>
    </p:spTree>
    <p:extLst>
      <p:ext uri="{BB962C8B-B14F-4D97-AF65-F5344CB8AC3E}">
        <p14:creationId xmlns:p14="http://schemas.microsoft.com/office/powerpoint/2010/main" val="221451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Garamond" panose="02020404030301010803" pitchFamily="18" charset="0"/>
              </a:rPr>
              <a:t>Art. 7 DSM-RL</a:t>
            </a:r>
            <a:endParaRPr lang="de-DE" b="1" dirty="0">
              <a:latin typeface="Garamond" panose="02020404030301010803" pitchFamily="18" charset="0"/>
            </a:endParaRPr>
          </a:p>
        </p:txBody>
      </p:sp>
      <p:sp>
        <p:nvSpPr>
          <p:cNvPr id="3" name="Inhaltsplatzhalter 2"/>
          <p:cNvSpPr>
            <a:spLocks noGrp="1"/>
          </p:cNvSpPr>
          <p:nvPr>
            <p:ph idx="1"/>
          </p:nvPr>
        </p:nvSpPr>
        <p:spPr/>
        <p:txBody>
          <a:bodyPr/>
          <a:lstStyle/>
          <a:p>
            <a:r>
              <a:rPr lang="de-DE" dirty="0" smtClean="0">
                <a:latin typeface="Garamond" panose="02020404030301010803" pitchFamily="18" charset="0"/>
              </a:rPr>
              <a:t>Die Schranken in Art. 3, 5 und 6 gehen vertraglichen Vereinbarungen vor.</a:t>
            </a:r>
          </a:p>
          <a:p>
            <a:r>
              <a:rPr lang="de-DE" dirty="0" smtClean="0">
                <a:latin typeface="Garamond" panose="02020404030301010803" pitchFamily="18" charset="0"/>
              </a:rPr>
              <a:t>Die Schranken in Art. 3 bis 6 sind künftig verbindlich, </a:t>
            </a:r>
            <a:r>
              <a:rPr lang="de-DE" dirty="0" err="1" smtClean="0">
                <a:latin typeface="Garamond" panose="02020404030301010803" pitchFamily="18" charset="0"/>
              </a:rPr>
              <a:t>Er.wGr</a:t>
            </a:r>
            <a:r>
              <a:rPr lang="de-DE" dirty="0" smtClean="0">
                <a:latin typeface="Garamond" panose="02020404030301010803" pitchFamily="18" charset="0"/>
              </a:rPr>
              <a:t>. 5</a:t>
            </a:r>
            <a:endParaRPr lang="de-DE" dirty="0">
              <a:latin typeface="Garamond" panose="02020404030301010803" pitchFamily="18" charset="0"/>
            </a:endParaRPr>
          </a:p>
        </p:txBody>
      </p:sp>
    </p:spTree>
    <p:extLst>
      <p:ext uri="{BB962C8B-B14F-4D97-AF65-F5344CB8AC3E}">
        <p14:creationId xmlns:p14="http://schemas.microsoft.com/office/powerpoint/2010/main" val="183513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Garamond" panose="02020404030301010803" pitchFamily="18" charset="0"/>
              </a:rPr>
              <a:t>Vergriffene Werke (Art. 8)</a:t>
            </a:r>
            <a:endParaRPr lang="de-DE" b="1" dirty="0">
              <a:latin typeface="Garamond" panose="02020404030301010803" pitchFamily="18" charset="0"/>
            </a:endParaRPr>
          </a:p>
        </p:txBody>
      </p:sp>
      <p:sp>
        <p:nvSpPr>
          <p:cNvPr id="3" name="Inhaltsplatzhalter 2"/>
          <p:cNvSpPr>
            <a:spLocks noGrp="1"/>
          </p:cNvSpPr>
          <p:nvPr>
            <p:ph idx="1"/>
          </p:nvPr>
        </p:nvSpPr>
        <p:spPr/>
        <p:txBody>
          <a:bodyPr>
            <a:normAutofit fontScale="92500" lnSpcReduction="10000"/>
          </a:bodyPr>
          <a:lstStyle/>
          <a:p>
            <a:r>
              <a:rPr lang="de-DE" dirty="0" smtClean="0">
                <a:latin typeface="Garamond" panose="02020404030301010803" pitchFamily="18" charset="0"/>
              </a:rPr>
              <a:t>Eine auf ihrem Gebiet repräsentative Verwertungsgesellschaft kann die Nutzung vergriffener Werke durch Einrichtungen des Kulturerbes lizenzieren.</a:t>
            </a:r>
          </a:p>
          <a:p>
            <a:r>
              <a:rPr lang="de-DE" dirty="0" smtClean="0">
                <a:latin typeface="Garamond" panose="02020404030301010803" pitchFamily="18" charset="0"/>
              </a:rPr>
              <a:t>Gibt es keine solche Verwertungsgesellschaft, kann es eine Schrankenbestimmung geben.</a:t>
            </a:r>
          </a:p>
          <a:p>
            <a:r>
              <a:rPr lang="de-DE" dirty="0" smtClean="0">
                <a:latin typeface="Garamond" panose="02020404030301010803" pitchFamily="18" charset="0"/>
              </a:rPr>
              <a:t>Das </a:t>
            </a:r>
            <a:r>
              <a:rPr lang="de-DE" dirty="0" err="1" smtClean="0">
                <a:latin typeface="Garamond" panose="02020404030301010803" pitchFamily="18" charset="0"/>
              </a:rPr>
              <a:t>Vergriffensein</a:t>
            </a:r>
            <a:r>
              <a:rPr lang="de-DE" dirty="0" smtClean="0">
                <a:latin typeface="Garamond" panose="02020404030301010803" pitchFamily="18" charset="0"/>
              </a:rPr>
              <a:t> soll leicht feststellbar sein; eine Stichtagsregelung ist möglich.</a:t>
            </a:r>
          </a:p>
          <a:p>
            <a:r>
              <a:rPr lang="de-DE" dirty="0" smtClean="0">
                <a:latin typeface="Garamond" panose="02020404030301010803" pitchFamily="18" charset="0"/>
              </a:rPr>
              <a:t>Die Nutzung soll durch den Rechteinhaber einfach und effektiv beendet werden können.</a:t>
            </a:r>
            <a:endParaRPr lang="de-DE" dirty="0">
              <a:latin typeface="Garamond" panose="02020404030301010803" pitchFamily="18" charset="0"/>
            </a:endParaRPr>
          </a:p>
        </p:txBody>
      </p:sp>
    </p:spTree>
    <p:extLst>
      <p:ext uri="{BB962C8B-B14F-4D97-AF65-F5344CB8AC3E}">
        <p14:creationId xmlns:p14="http://schemas.microsoft.com/office/powerpoint/2010/main" val="854263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latin typeface="Garamond" panose="02020404030301010803" pitchFamily="18" charset="0"/>
              </a:rPr>
              <a:t>Vergriffene Werke (Art. 9 bis 11 DSM-RL)</a:t>
            </a:r>
            <a:endParaRPr lang="de-DE" sz="3600" b="1" dirty="0">
              <a:latin typeface="Garamond" panose="02020404030301010803" pitchFamily="18" charset="0"/>
            </a:endParaRPr>
          </a:p>
        </p:txBody>
      </p:sp>
      <p:sp>
        <p:nvSpPr>
          <p:cNvPr id="3" name="Inhaltsplatzhalter 2"/>
          <p:cNvSpPr>
            <a:spLocks noGrp="1"/>
          </p:cNvSpPr>
          <p:nvPr>
            <p:ph idx="1"/>
          </p:nvPr>
        </p:nvSpPr>
        <p:spPr/>
        <p:txBody>
          <a:bodyPr/>
          <a:lstStyle/>
          <a:p>
            <a:r>
              <a:rPr lang="de-DE" dirty="0" smtClean="0">
                <a:latin typeface="Garamond" panose="02020404030301010803" pitchFamily="18" charset="0"/>
              </a:rPr>
              <a:t>Grenzüberschreitenden Nutzung soll möglich sein (Art. 9 DSM-RL)</a:t>
            </a:r>
          </a:p>
          <a:p>
            <a:r>
              <a:rPr lang="de-DE" dirty="0" smtClean="0">
                <a:latin typeface="Garamond" panose="02020404030301010803" pitchFamily="18" charset="0"/>
              </a:rPr>
              <a:t>Eine Datenbank soll die Nutzung transparent dokumentieren (Art. 10 DSM-RL)</a:t>
            </a:r>
          </a:p>
          <a:p>
            <a:r>
              <a:rPr lang="de-DE" dirty="0" smtClean="0">
                <a:latin typeface="Garamond" panose="02020404030301010803" pitchFamily="18" charset="0"/>
              </a:rPr>
              <a:t>Die Interessenträger sollen einen Dialog führen (Art. 11 DSM-RL)</a:t>
            </a:r>
            <a:endParaRPr lang="de-DE" dirty="0">
              <a:latin typeface="Garamond" panose="02020404030301010803" pitchFamily="18" charset="0"/>
            </a:endParaRPr>
          </a:p>
        </p:txBody>
      </p:sp>
    </p:spTree>
    <p:extLst>
      <p:ext uri="{BB962C8B-B14F-4D97-AF65-F5344CB8AC3E}">
        <p14:creationId xmlns:p14="http://schemas.microsoft.com/office/powerpoint/2010/main" val="72532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Garamond" panose="02020404030301010803" pitchFamily="18" charset="0"/>
              </a:rPr>
              <a:t>Exkurs: Verwaiste Werke</a:t>
            </a:r>
            <a:endParaRPr lang="de-DE" b="1" dirty="0">
              <a:latin typeface="Garamond" panose="02020404030301010803" pitchFamily="18" charset="0"/>
            </a:endParaRPr>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510" t="17702" r="25253" b="35849"/>
          <a:stretch/>
        </p:blipFill>
        <p:spPr bwMode="auto">
          <a:xfrm>
            <a:off x="971600" y="1844824"/>
            <a:ext cx="7163755" cy="372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84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de-DE" altLang="de-DE" sz="4100" b="1" dirty="0" smtClean="0">
                <a:latin typeface="Garamond" pitchFamily="18" charset="0"/>
              </a:rPr>
              <a:t>Realistische Gesetzgebung</a:t>
            </a:r>
            <a:endParaRPr lang="de-DE" altLang="de-DE" sz="4100" b="1" dirty="0">
              <a:latin typeface="Garamond" pitchFamily="18" charset="0"/>
            </a:endParaRPr>
          </a:p>
        </p:txBody>
      </p:sp>
      <p:sp>
        <p:nvSpPr>
          <p:cNvPr id="27651" name="Inhaltsplatzhalter 2"/>
          <p:cNvSpPr>
            <a:spLocks noGrp="1"/>
          </p:cNvSpPr>
          <p:nvPr>
            <p:ph idx="1"/>
          </p:nvPr>
        </p:nvSpPr>
        <p:spPr/>
        <p:txBody>
          <a:bodyPr/>
          <a:lstStyle/>
          <a:p>
            <a:pPr marL="0" indent="0" eaLnBrk="1" hangingPunct="1">
              <a:buNone/>
            </a:pPr>
            <a:r>
              <a:rPr lang="de-DE" altLang="de-DE" sz="2900" dirty="0" smtClean="0">
                <a:latin typeface="Garamond" pitchFamily="18" charset="0"/>
              </a:rPr>
              <a:t>Die </a:t>
            </a:r>
            <a:r>
              <a:rPr lang="de-DE" altLang="de-DE" sz="2900" dirty="0">
                <a:latin typeface="Garamond" pitchFamily="18" charset="0"/>
              </a:rPr>
              <a:t>DNB geht von 585.000 verwaisten Buchtiteln aus. Zugleich wird mit 4.500 Meldungen durch im Jahr gerechnet (BT-</a:t>
            </a:r>
            <a:r>
              <a:rPr lang="de-DE" altLang="de-DE" sz="2900" dirty="0" err="1">
                <a:latin typeface="Garamond" pitchFamily="18" charset="0"/>
              </a:rPr>
              <a:t>Drs</a:t>
            </a:r>
            <a:r>
              <a:rPr lang="de-DE" altLang="de-DE" sz="2900" dirty="0">
                <a:latin typeface="Garamond" pitchFamily="18" charset="0"/>
              </a:rPr>
              <a:t>. 17/13423, S. 16) </a:t>
            </a:r>
            <a:endParaRPr lang="de-DE" altLang="de-DE" sz="2900" dirty="0" smtClean="0">
              <a:latin typeface="Garamond" pitchFamily="18" charset="0"/>
            </a:endParaRPr>
          </a:p>
          <a:p>
            <a:pPr eaLnBrk="1" hangingPunct="1">
              <a:buFont typeface="Symbol"/>
              <a:buChar char="Þ"/>
            </a:pPr>
            <a:r>
              <a:rPr lang="de-DE" altLang="de-DE" sz="2900" dirty="0" smtClean="0">
                <a:latin typeface="Garamond" pitchFamily="18" charset="0"/>
              </a:rPr>
              <a:t>Bearbeitungsdauer </a:t>
            </a:r>
            <a:r>
              <a:rPr lang="de-DE" altLang="de-DE" sz="2900" dirty="0">
                <a:latin typeface="Garamond" pitchFamily="18" charset="0"/>
              </a:rPr>
              <a:t>von 130 Jahren. </a:t>
            </a:r>
            <a:endParaRPr lang="de-DE" altLang="de-DE" sz="2900" dirty="0" smtClean="0">
              <a:latin typeface="Garamond" pitchFamily="18" charset="0"/>
            </a:endParaRPr>
          </a:p>
          <a:p>
            <a:pPr marL="0" indent="0" eaLnBrk="1" hangingPunct="1">
              <a:buNone/>
            </a:pPr>
            <a:r>
              <a:rPr lang="de-DE" altLang="de-DE" sz="2900" dirty="0" smtClean="0">
                <a:latin typeface="Garamond" pitchFamily="18" charset="0"/>
              </a:rPr>
              <a:t>Keine Pointe.</a:t>
            </a:r>
            <a:endParaRPr lang="de-DE" altLang="de-DE" sz="2900" dirty="0">
              <a:latin typeface="Garamond" pitchFamily="18" charset="0"/>
            </a:endParaRPr>
          </a:p>
        </p:txBody>
      </p:sp>
    </p:spTree>
    <p:extLst>
      <p:ext uri="{BB962C8B-B14F-4D97-AF65-F5344CB8AC3E}">
        <p14:creationId xmlns:p14="http://schemas.microsoft.com/office/powerpoint/2010/main" val="206588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97309"/>
            <a:ext cx="7355520" cy="4861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Ellipse 3"/>
          <p:cNvSpPr>
            <a:spLocks noChangeArrowheads="1"/>
          </p:cNvSpPr>
          <p:nvPr/>
        </p:nvSpPr>
        <p:spPr bwMode="auto">
          <a:xfrm>
            <a:off x="1566720" y="6202732"/>
            <a:ext cx="717120" cy="456527"/>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2936" tIns="41469" rIns="82936" bIns="41469"/>
          <a:lstStyle/>
          <a:p>
            <a:pPr defTabSz="407484" fontAlgn="base">
              <a:lnSpc>
                <a:spcPct val="93000"/>
              </a:lnSpc>
              <a:spcBef>
                <a:spcPct val="0"/>
              </a:spcBef>
              <a:spcAft>
                <a:spcPct val="0"/>
              </a:spcAft>
              <a:buClr>
                <a:srgbClr val="000000"/>
              </a:buClr>
              <a:buSzPct val="100000"/>
            </a:pPr>
            <a:endParaRPr lang="de-DE" altLang="de-DE">
              <a:solidFill>
                <a:srgbClr val="FFFFFF"/>
              </a:solidFill>
            </a:endParaRPr>
          </a:p>
        </p:txBody>
      </p:sp>
      <p:sp>
        <p:nvSpPr>
          <p:cNvPr id="28676" name="Titel 1"/>
          <p:cNvSpPr>
            <a:spLocks noGrp="1"/>
          </p:cNvSpPr>
          <p:nvPr>
            <p:ph type="title"/>
          </p:nvPr>
        </p:nvSpPr>
        <p:spPr/>
        <p:txBody>
          <a:bodyPr/>
          <a:lstStyle/>
          <a:p>
            <a:r>
              <a:rPr lang="de-DE" altLang="de-DE" b="1">
                <a:latin typeface="Garamond" pitchFamily="18" charset="0"/>
              </a:rPr>
              <a:t>Stand Sommer 2017</a:t>
            </a:r>
          </a:p>
        </p:txBody>
      </p:sp>
    </p:spTree>
    <p:extLst>
      <p:ext uri="{BB962C8B-B14F-4D97-AF65-F5344CB8AC3E}">
        <p14:creationId xmlns:p14="http://schemas.microsoft.com/office/powerpoint/2010/main" val="265369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l="24307" t="35719" r="25124" b="20555"/>
          <a:stretch>
            <a:fillRect/>
          </a:stretch>
        </p:blipFill>
        <p:spPr bwMode="auto">
          <a:xfrm>
            <a:off x="391680" y="1647534"/>
            <a:ext cx="8389440" cy="40813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282" y="5299758"/>
            <a:ext cx="730080" cy="46948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Titel 1"/>
          <p:cNvSpPr>
            <a:spLocks noGrp="1"/>
          </p:cNvSpPr>
          <p:nvPr>
            <p:ph type="title"/>
          </p:nvPr>
        </p:nvSpPr>
        <p:spPr/>
        <p:txBody>
          <a:bodyPr/>
          <a:lstStyle/>
          <a:p>
            <a:r>
              <a:rPr lang="de-DE" altLang="de-DE" b="1">
                <a:latin typeface="Garamond" pitchFamily="18" charset="0"/>
              </a:rPr>
              <a:t>Stand: Sommer 2018</a:t>
            </a:r>
          </a:p>
        </p:txBody>
      </p:sp>
    </p:spTree>
    <p:extLst>
      <p:ext uri="{BB962C8B-B14F-4D97-AF65-F5344CB8AC3E}">
        <p14:creationId xmlns:p14="http://schemas.microsoft.com/office/powerpoint/2010/main" val="391752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altLang="de-DE" b="1">
                <a:latin typeface="Garamond" pitchFamily="18" charset="0"/>
              </a:rPr>
              <a:t>Stand: Sommer 2019</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l="24097" t="34776" r="25031" b="19112"/>
          <a:stretch>
            <a:fillRect/>
          </a:stretch>
        </p:blipFill>
        <p:spPr bwMode="auto">
          <a:xfrm>
            <a:off x="391682" y="1468956"/>
            <a:ext cx="8379360" cy="4272929"/>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193187"/>
            <a:ext cx="730080" cy="46948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68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Garamond" panose="02020404030301010803" pitchFamily="18" charset="0"/>
              </a:rPr>
              <a:t>Richtlinie (EU) 2019/790</a:t>
            </a:r>
            <a:endParaRPr lang="de-DE" b="1" dirty="0">
              <a:latin typeface="Garamond" panose="02020404030301010803" pitchFamily="18" charset="0"/>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996" t="17702" r="27377" b="25464"/>
          <a:stretch/>
        </p:blipFill>
        <p:spPr bwMode="auto">
          <a:xfrm>
            <a:off x="1331640" y="1628800"/>
            <a:ext cx="6372536" cy="436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01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l="18669" t="11032" r="23569" b="16998"/>
          <a:stretch>
            <a:fillRect/>
          </a:stretch>
        </p:blipFill>
        <p:spPr bwMode="auto">
          <a:xfrm>
            <a:off x="1241280" y="1468954"/>
            <a:ext cx="6707520" cy="470209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880" y="2757890"/>
            <a:ext cx="730080" cy="4651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Titel 1"/>
          <p:cNvSpPr>
            <a:spLocks noGrp="1"/>
          </p:cNvSpPr>
          <p:nvPr>
            <p:ph type="title"/>
          </p:nvPr>
        </p:nvSpPr>
        <p:spPr/>
        <p:txBody>
          <a:bodyPr/>
          <a:lstStyle/>
          <a:p>
            <a:r>
              <a:rPr lang="de-DE" altLang="de-DE" b="1">
                <a:latin typeface="Garamond" pitchFamily="18" charset="0"/>
              </a:rPr>
              <a:t>Stand: Sommer 2017</a:t>
            </a:r>
          </a:p>
        </p:txBody>
      </p:sp>
    </p:spTree>
    <p:extLst>
      <p:ext uri="{BB962C8B-B14F-4D97-AF65-F5344CB8AC3E}">
        <p14:creationId xmlns:p14="http://schemas.microsoft.com/office/powerpoint/2010/main" val="2809459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b="1">
                <a:latin typeface="Garamond" pitchFamily="18" charset="0"/>
              </a:rPr>
              <a:t>Stand: Sommer 2018</a:t>
            </a: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l="35928" t="38837" r="18645" b="4089"/>
          <a:stretch>
            <a:fillRect/>
          </a:stretch>
        </p:blipFill>
        <p:spPr bwMode="auto">
          <a:xfrm>
            <a:off x="1268642" y="1860677"/>
            <a:ext cx="6580800" cy="46516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600" y="2579311"/>
            <a:ext cx="730080" cy="4651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28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de-DE" altLang="de-DE" b="1">
                <a:latin typeface="Garamond" pitchFamily="18" charset="0"/>
              </a:rPr>
              <a:t>Stand: Sommer 2019</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l="35213" t="18752" r="15717" b="24809"/>
          <a:stretch>
            <a:fillRect/>
          </a:stretch>
        </p:blipFill>
        <p:spPr bwMode="auto">
          <a:xfrm>
            <a:off x="1110242" y="1468954"/>
            <a:ext cx="6966720" cy="450623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2" y="2056538"/>
            <a:ext cx="730080" cy="46516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05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4496" t="37804" r="43356" b="34422"/>
          <a:stretch>
            <a:fillRect/>
          </a:stretch>
        </p:blipFill>
        <p:spPr>
          <a:xfrm>
            <a:off x="728642" y="1926924"/>
            <a:ext cx="7619040" cy="3702629"/>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4" descr="Fearful Face on EmojiOn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122" y="318275"/>
            <a:ext cx="1306080" cy="130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2" name="Gerade Verbindung 5"/>
          <p:cNvCxnSpPr>
            <a:cxnSpLocks noChangeShapeType="1"/>
          </p:cNvCxnSpPr>
          <p:nvPr/>
        </p:nvCxnSpPr>
        <p:spPr bwMode="auto">
          <a:xfrm>
            <a:off x="914401" y="5062132"/>
            <a:ext cx="718416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789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080" y="5322800"/>
            <a:ext cx="7188480" cy="2160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936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latin typeface="Garamond" panose="02020404030301010803" pitchFamily="18" charset="0"/>
              </a:rPr>
              <a:t>ErwGr</a:t>
            </a:r>
            <a:r>
              <a:rPr lang="de-DE" b="1" dirty="0" smtClean="0">
                <a:latin typeface="Garamond" panose="02020404030301010803" pitchFamily="18" charset="0"/>
              </a:rPr>
              <a:t>. 38 DSM-RL</a:t>
            </a:r>
            <a:endParaRPr lang="de-DE" b="1" dirty="0">
              <a:latin typeface="Garamond" panose="02020404030301010803" pitchFamily="18" charset="0"/>
            </a:endParaRPr>
          </a:p>
        </p:txBody>
      </p:sp>
      <p:sp>
        <p:nvSpPr>
          <p:cNvPr id="3" name="Inhaltsplatzhalter 2"/>
          <p:cNvSpPr>
            <a:spLocks noGrp="1"/>
          </p:cNvSpPr>
          <p:nvPr>
            <p:ph idx="1"/>
          </p:nvPr>
        </p:nvSpPr>
        <p:spPr/>
        <p:txBody>
          <a:bodyPr>
            <a:normAutofit fontScale="92500" lnSpcReduction="20000"/>
          </a:bodyPr>
          <a:lstStyle/>
          <a:p>
            <a:pPr marL="0" indent="0">
              <a:buNone/>
            </a:pPr>
            <a:r>
              <a:rPr lang="de-DE" dirty="0" smtClean="0">
                <a:latin typeface="Garamond" panose="02020404030301010803" pitchFamily="18" charset="0"/>
              </a:rPr>
              <a:t>„Wenn bestimmt wird, ob Werke oder sonstige Schutzgegenstände vergriffen sind, sollte </a:t>
            </a:r>
            <a:r>
              <a:rPr lang="de-DE" dirty="0" smtClean="0">
                <a:solidFill>
                  <a:srgbClr val="FF0000"/>
                </a:solidFill>
                <a:latin typeface="Garamond" panose="02020404030301010803" pitchFamily="18" charset="0"/>
              </a:rPr>
              <a:t>vertretbarer Aufwand</a:t>
            </a:r>
            <a:r>
              <a:rPr lang="de-DE" dirty="0" smtClean="0">
                <a:latin typeface="Garamond" panose="02020404030301010803" pitchFamily="18" charset="0"/>
              </a:rPr>
              <a:t> zu betreiben sein, um ihre öffentliche Verfügbarkeit über die üblichen Vertriebswege zu bewerten … Der vertretbare Aufwand sollte keine sich im Laufe der Zeit wiederholenden Handlungen umfassen müssen … Eine Bewertung der einzelnen Werke sollte nur dann erforderlich sein, wenn das im Hinblick auf die Verfügbarkeit einschlägiger Informationen, die Wahrscheinlichkeit der kommerziellen Verfügbarkeit und die erwarteten </a:t>
            </a:r>
            <a:r>
              <a:rPr lang="de-DE" dirty="0" smtClean="0">
                <a:solidFill>
                  <a:srgbClr val="FF0000"/>
                </a:solidFill>
                <a:latin typeface="Garamond" panose="02020404030301010803" pitchFamily="18" charset="0"/>
              </a:rPr>
              <a:t>Transaktionskosten</a:t>
            </a:r>
            <a:r>
              <a:rPr lang="de-DE" dirty="0" smtClean="0">
                <a:latin typeface="Garamond" panose="02020404030301010803" pitchFamily="18" charset="0"/>
              </a:rPr>
              <a:t> als vertretbar erachtet wird.“ </a:t>
            </a:r>
            <a:endParaRPr lang="de-DE" dirty="0">
              <a:latin typeface="Garamond" panose="02020404030301010803" pitchFamily="18" charset="0"/>
            </a:endParaRPr>
          </a:p>
        </p:txBody>
      </p:sp>
    </p:spTree>
    <p:extLst>
      <p:ext uri="{BB962C8B-B14F-4D97-AF65-F5344CB8AC3E}">
        <p14:creationId xmlns:p14="http://schemas.microsoft.com/office/powerpoint/2010/main" val="4268390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Garamond" panose="02020404030301010803" pitchFamily="18" charset="0"/>
              </a:rPr>
              <a:t>Erstes Fazit</a:t>
            </a:r>
            <a:endParaRPr lang="de-DE" b="1" dirty="0">
              <a:latin typeface="Garamond" panose="02020404030301010803" pitchFamily="18" charset="0"/>
            </a:endParaRPr>
          </a:p>
        </p:txBody>
      </p:sp>
      <p:sp>
        <p:nvSpPr>
          <p:cNvPr id="3" name="Inhaltsplatzhalter 2"/>
          <p:cNvSpPr>
            <a:spLocks noGrp="1"/>
          </p:cNvSpPr>
          <p:nvPr>
            <p:ph idx="1"/>
          </p:nvPr>
        </p:nvSpPr>
        <p:spPr/>
        <p:txBody>
          <a:bodyPr>
            <a:normAutofit/>
          </a:bodyPr>
          <a:lstStyle/>
          <a:p>
            <a:r>
              <a:rPr lang="de-DE" sz="2800" dirty="0" smtClean="0">
                <a:latin typeface="Garamond" panose="02020404030301010803" pitchFamily="18" charset="0"/>
              </a:rPr>
              <a:t>Es gibt vier verbindliche neue Schranken.</a:t>
            </a:r>
          </a:p>
          <a:p>
            <a:r>
              <a:rPr lang="de-DE" sz="2800" dirty="0" smtClean="0">
                <a:latin typeface="Garamond" panose="02020404030301010803" pitchFamily="18" charset="0"/>
              </a:rPr>
              <a:t>Sie sind teilweise schon im deutschen Recht umgesetzt, nämlich in §§ 60a, 60d, 60e Abs. 1 </a:t>
            </a:r>
            <a:r>
              <a:rPr lang="de-DE" sz="2800" dirty="0" err="1" smtClean="0">
                <a:latin typeface="Garamond" panose="02020404030301010803" pitchFamily="18" charset="0"/>
              </a:rPr>
              <a:t>i.V.m</a:t>
            </a:r>
            <a:r>
              <a:rPr lang="de-DE" sz="2800" dirty="0" smtClean="0">
                <a:latin typeface="Garamond" panose="02020404030301010803" pitchFamily="18" charset="0"/>
              </a:rPr>
              <a:t>. 60f.</a:t>
            </a:r>
          </a:p>
          <a:p>
            <a:r>
              <a:rPr lang="de-DE" sz="2800" dirty="0" smtClean="0">
                <a:latin typeface="Garamond" panose="02020404030301010803" pitchFamily="18" charset="0"/>
              </a:rPr>
              <a:t>Es gibt einen unionsrechtlichen Rahmen für vergriffene Werke, wobei es auch hier im VGG schon Regelungen im deutschen Recht gibt.</a:t>
            </a:r>
          </a:p>
          <a:p>
            <a:r>
              <a:rPr lang="de-DE" sz="2800" dirty="0" smtClean="0">
                <a:latin typeface="Garamond" panose="02020404030301010803" pitchFamily="18" charset="0"/>
              </a:rPr>
              <a:t>Es wird Korrekturen im Detail geben, aber keine neuen Grundsatzdebatten bei der Umsetzung.</a:t>
            </a:r>
          </a:p>
          <a:p>
            <a:pPr marL="0" indent="0">
              <a:buNone/>
            </a:pPr>
            <a:endParaRPr lang="de-DE" sz="2800" dirty="0">
              <a:latin typeface="Garamond" panose="02020404030301010803" pitchFamily="18" charset="0"/>
            </a:endParaRPr>
          </a:p>
        </p:txBody>
      </p:sp>
    </p:spTree>
    <p:extLst>
      <p:ext uri="{BB962C8B-B14F-4D97-AF65-F5344CB8AC3E}">
        <p14:creationId xmlns:p14="http://schemas.microsoft.com/office/powerpoint/2010/main" val="2659657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b="1" dirty="0" smtClean="0">
                <a:latin typeface="Garamond" panose="02020404030301010803" pitchFamily="18" charset="0"/>
              </a:rPr>
              <a:t>Was für Bibliotheken noch interessant sein könnte.</a:t>
            </a:r>
            <a:endParaRPr lang="de-DE" sz="2800" b="1" dirty="0">
              <a:latin typeface="Garamond" panose="02020404030301010803" pitchFamily="18" charset="0"/>
            </a:endParaRPr>
          </a:p>
        </p:txBody>
      </p:sp>
      <p:sp>
        <p:nvSpPr>
          <p:cNvPr id="3" name="Inhaltsplatzhalter 2"/>
          <p:cNvSpPr>
            <a:spLocks noGrp="1"/>
          </p:cNvSpPr>
          <p:nvPr>
            <p:ph idx="1"/>
          </p:nvPr>
        </p:nvSpPr>
        <p:spPr/>
        <p:txBody>
          <a:bodyPr>
            <a:normAutofit/>
          </a:bodyPr>
          <a:lstStyle/>
          <a:p>
            <a:r>
              <a:rPr lang="de-DE" sz="2800" dirty="0" smtClean="0">
                <a:latin typeface="Garamond" panose="02020404030301010803" pitchFamily="18" charset="0"/>
              </a:rPr>
              <a:t>Kollektive Lizenzen (Art. 12)</a:t>
            </a:r>
          </a:p>
          <a:p>
            <a:r>
              <a:rPr lang="de-DE" sz="2800" dirty="0" smtClean="0">
                <a:latin typeface="Garamond" panose="02020404030301010803" pitchFamily="18" charset="0"/>
              </a:rPr>
              <a:t>Gemeinfreie Werke der bildenden Kunst (Art. 14)</a:t>
            </a:r>
          </a:p>
          <a:p>
            <a:r>
              <a:rPr lang="de-DE" sz="2800" dirty="0" smtClean="0">
                <a:latin typeface="Garamond" panose="02020404030301010803" pitchFamily="18" charset="0"/>
              </a:rPr>
              <a:t>Verlegerbeteiligung (Art. 16)</a:t>
            </a:r>
          </a:p>
          <a:p>
            <a:r>
              <a:rPr lang="de-DE" sz="2800" dirty="0" smtClean="0">
                <a:latin typeface="Garamond" panose="02020404030301010803" pitchFamily="18" charset="0"/>
              </a:rPr>
              <a:t>Widerrufsrecht von Urhebern bei Nichtverwertung (Art. 22)</a:t>
            </a:r>
            <a:endParaRPr lang="de-DE" sz="2800" dirty="0"/>
          </a:p>
        </p:txBody>
      </p:sp>
    </p:spTree>
    <p:extLst>
      <p:ext uri="{BB962C8B-B14F-4D97-AF65-F5344CB8AC3E}">
        <p14:creationId xmlns:p14="http://schemas.microsoft.com/office/powerpoint/2010/main" val="2195892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latin typeface="Garamond" panose="02020404030301010803" pitchFamily="18" charset="0"/>
              </a:rPr>
              <a:t>Kollektive Lizenzen (Art. 12 DSM-RL)</a:t>
            </a:r>
            <a:endParaRPr lang="de-DE" sz="3600" b="1" dirty="0">
              <a:latin typeface="Garamond" panose="02020404030301010803" pitchFamily="18" charset="0"/>
            </a:endParaRPr>
          </a:p>
        </p:txBody>
      </p:sp>
      <p:sp>
        <p:nvSpPr>
          <p:cNvPr id="3" name="Inhaltsplatzhalter 2"/>
          <p:cNvSpPr>
            <a:spLocks noGrp="1"/>
          </p:cNvSpPr>
          <p:nvPr>
            <p:ph idx="1"/>
          </p:nvPr>
        </p:nvSpPr>
        <p:spPr/>
        <p:txBody>
          <a:bodyPr>
            <a:normAutofit fontScale="47500" lnSpcReduction="20000"/>
          </a:bodyPr>
          <a:lstStyle/>
          <a:p>
            <a:pPr marL="0" indent="0">
              <a:buNone/>
            </a:pPr>
            <a:r>
              <a:rPr lang="de-DE" dirty="0" smtClean="0">
                <a:latin typeface="Garamond" panose="02020404030301010803" pitchFamily="18" charset="0"/>
              </a:rPr>
              <a:t>„(1)   Die Mitgliedstaaten können vorsehen, dass …  für den Fall, dass eine Verwertungsgesellschaft, die den nationalen Vorschriften zur Umsetzung der Richtlinie 2014/26/EU unterliegt, gemäß ihren von den Rechteinhabern erteilten Mandaten eine Lizenzvereinbarung über die Nutzung von Werken oder sonstigen Schutzgegenständen abschließt:</a:t>
            </a:r>
          </a:p>
          <a:p>
            <a:pPr marL="0" indent="0">
              <a:buNone/>
            </a:pPr>
            <a:r>
              <a:rPr lang="de-DE" dirty="0" smtClean="0">
                <a:latin typeface="Garamond" panose="02020404030301010803" pitchFamily="18" charset="0"/>
              </a:rPr>
              <a:t>a) die Geltung einer solchen Vereinbarung auch auf die Rechte von Rechteinhabern ausgeweitet werden kann, die dieser Verwertungsgesellschaft weder auf der Grundlage einer Abtretungs-, Lizenz- noch einer sonstigen vertraglichen Vereinbarung zur Wahrnehmung eingeräumt wurden; oder</a:t>
            </a:r>
          </a:p>
          <a:p>
            <a:pPr marL="0" indent="0">
              <a:buNone/>
            </a:pPr>
            <a:r>
              <a:rPr lang="de-DE" dirty="0" smtClean="0">
                <a:latin typeface="Garamond" panose="02020404030301010803" pitchFamily="18" charset="0"/>
              </a:rPr>
              <a:t>b) im Hinblick auf eine solche Lizenzvereinbarung die Verwertungsgesellschaft eine gesetzliche Berechtigung hat oder die Vermutung gilt, dass sie Rechteinhaber vertritt, die der Verwertungsgesellschaft kein entsprechendes Mandat erteilt haben.</a:t>
            </a:r>
          </a:p>
          <a:p>
            <a:pPr marL="0" indent="0">
              <a:buNone/>
            </a:pPr>
            <a:r>
              <a:rPr lang="de-DE" dirty="0" smtClean="0">
                <a:latin typeface="Garamond" panose="02020404030301010803" pitchFamily="18" charset="0"/>
              </a:rPr>
              <a:t>(2)   Die Mitgliedstaaten stellen sicher, dass das in Absatz 1 genannte Lizenzvergabeverfahren </a:t>
            </a:r>
            <a:r>
              <a:rPr lang="de-DE" dirty="0" smtClean="0">
                <a:solidFill>
                  <a:srgbClr val="FF0000"/>
                </a:solidFill>
                <a:latin typeface="Garamond" panose="02020404030301010803" pitchFamily="18" charset="0"/>
              </a:rPr>
              <a:t>nur in genau bestimmten Bereichen der Nutzung Anwendung findet, in denen die Einholung der Erlaubnis der Rechteinhaber in jedem Einzelfall normalerweise beschwerlich und in einem Maße praxisfern ist, dass die erforderliche Erteilung der Lizenz aufgrund der Art der Nutzung oder des Typs der jeweiligen Werke oder sonstigen Schutzgegenstände unwahrscheinlich wird, und sie stellen sicher, dass mit diesem Lizenzvergabeverfahren die berechtigten Interessen der Rechteinhaber geschützt werden</a:t>
            </a:r>
            <a:r>
              <a:rPr lang="de-DE" dirty="0" smtClean="0">
                <a:latin typeface="Garamond" panose="02020404030301010803" pitchFamily="18" charset="0"/>
              </a:rPr>
              <a:t>.</a:t>
            </a:r>
          </a:p>
          <a:p>
            <a:pPr marL="0" indent="0">
              <a:buNone/>
            </a:pPr>
            <a:r>
              <a:rPr lang="de-DE" dirty="0" smtClean="0">
                <a:latin typeface="Garamond" panose="02020404030301010803" pitchFamily="18" charset="0"/>
              </a:rPr>
              <a:t>…“</a:t>
            </a:r>
          </a:p>
          <a:p>
            <a:pPr marL="0" indent="0">
              <a:buNone/>
            </a:pPr>
            <a:endParaRPr lang="de-DE" dirty="0">
              <a:latin typeface="Garamond" panose="02020404030301010803" pitchFamily="18" charset="0"/>
            </a:endParaRPr>
          </a:p>
          <a:p>
            <a:pPr marL="0" indent="0">
              <a:buNone/>
            </a:pPr>
            <a:r>
              <a:rPr lang="de-DE" dirty="0" smtClean="0">
                <a:latin typeface="Garamond" panose="02020404030301010803" pitchFamily="18" charset="0"/>
              </a:rPr>
              <a:t>„Schrankenprivatrecht“ – neue Nutzungen im Bibliotheksbereich müssen nicht mühsam </a:t>
            </a:r>
            <a:r>
              <a:rPr lang="de-DE" dirty="0" err="1" smtClean="0">
                <a:latin typeface="Garamond" panose="02020404030301010803" pitchFamily="18" charset="0"/>
              </a:rPr>
              <a:t>lobbyiert</a:t>
            </a:r>
            <a:r>
              <a:rPr lang="de-DE" dirty="0" smtClean="0">
                <a:latin typeface="Garamond" panose="02020404030301010803" pitchFamily="18" charset="0"/>
              </a:rPr>
              <a:t> und in einem Gesetzgebungsverfahren mit ungewissem Ausgang umgesetzt werden. Sie können jetzt mit den relevanten Interessenträgern verhandelt werden. → Auswirkungen auf die Rechtspolitik für Bibliotheken.</a:t>
            </a:r>
          </a:p>
        </p:txBody>
      </p:sp>
    </p:spTree>
    <p:extLst>
      <p:ext uri="{BB962C8B-B14F-4D97-AF65-F5344CB8AC3E}">
        <p14:creationId xmlns:p14="http://schemas.microsoft.com/office/powerpoint/2010/main" val="3804531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200" b="1" dirty="0" smtClean="0">
                <a:latin typeface="Garamond" panose="02020404030301010803" pitchFamily="18" charset="0"/>
              </a:rPr>
              <a:t/>
            </a:r>
            <a:br>
              <a:rPr lang="de-DE" sz="3200" b="1" dirty="0" smtClean="0">
                <a:latin typeface="Garamond" panose="02020404030301010803" pitchFamily="18" charset="0"/>
              </a:rPr>
            </a:br>
            <a:r>
              <a:rPr lang="de-DE" sz="3200" b="1" dirty="0" smtClean="0">
                <a:latin typeface="Garamond" panose="02020404030301010803" pitchFamily="18" charset="0"/>
              </a:rPr>
              <a:t>Gemeinfreie Werke der bildenden Kunst </a:t>
            </a:r>
            <a:br>
              <a:rPr lang="de-DE" sz="3200" b="1" dirty="0" smtClean="0">
                <a:latin typeface="Garamond" panose="02020404030301010803" pitchFamily="18" charset="0"/>
              </a:rPr>
            </a:br>
            <a:r>
              <a:rPr lang="de-DE" sz="3200" b="1" dirty="0" smtClean="0">
                <a:latin typeface="Garamond" panose="02020404030301010803" pitchFamily="18" charset="0"/>
              </a:rPr>
              <a:t>(Art. 14 DSM-RL)</a:t>
            </a:r>
            <a:br>
              <a:rPr lang="de-DE" sz="3200" b="1" dirty="0" smtClean="0">
                <a:latin typeface="Garamond" panose="02020404030301010803" pitchFamily="18" charset="0"/>
              </a:rPr>
            </a:br>
            <a:endParaRPr lang="de-DE" sz="3200" b="1" dirty="0">
              <a:latin typeface="Garamond" panose="02020404030301010803" pitchFamily="18" charset="0"/>
            </a:endParaRPr>
          </a:p>
        </p:txBody>
      </p:sp>
      <p:sp>
        <p:nvSpPr>
          <p:cNvPr id="3" name="Inhaltsplatzhalter 2"/>
          <p:cNvSpPr>
            <a:spLocks noGrp="1"/>
          </p:cNvSpPr>
          <p:nvPr>
            <p:ph idx="1"/>
          </p:nvPr>
        </p:nvSpPr>
        <p:spPr/>
        <p:txBody>
          <a:bodyPr>
            <a:normAutofit fontScale="92500"/>
          </a:bodyPr>
          <a:lstStyle/>
          <a:p>
            <a:pPr marL="0" indent="0">
              <a:buNone/>
            </a:pPr>
            <a:r>
              <a:rPr lang="de-DE" dirty="0" smtClean="0">
                <a:latin typeface="Garamond" panose="02020404030301010803" pitchFamily="18" charset="0"/>
              </a:rPr>
              <a:t>„Die Mitgliedstaaten sehen vor, dass nach Ablauf der Dauer des Schutzes eines Werkes der bildenden Kunst Material, das im Zuge einer Handlung der Vervielfältigung dieses Werkes entstanden ist, weder urheberrechtlich noch durch verwandte Schutzrechte geschützt ist, es sei denn, dieses Material stellt eine eigene geistige Schöpfung dar.“</a:t>
            </a:r>
          </a:p>
          <a:p>
            <a:pPr marL="0" indent="0">
              <a:buNone/>
            </a:pPr>
            <a:r>
              <a:rPr lang="de-DE" dirty="0" smtClean="0">
                <a:latin typeface="Garamond" panose="02020404030301010803" pitchFamily="18" charset="0"/>
              </a:rPr>
              <a:t>→ Relevant für Museumsfotographie. Auch für </a:t>
            </a:r>
            <a:r>
              <a:rPr lang="de-DE" dirty="0" err="1" smtClean="0">
                <a:latin typeface="Garamond" panose="02020404030301010803" pitchFamily="18" charset="0"/>
              </a:rPr>
              <a:t>Digitalisate</a:t>
            </a:r>
            <a:r>
              <a:rPr lang="de-DE" dirty="0" smtClean="0">
                <a:latin typeface="Garamond" panose="02020404030301010803" pitchFamily="18" charset="0"/>
              </a:rPr>
              <a:t> in den Bibliotheken?</a:t>
            </a:r>
            <a:endParaRPr lang="de-DE" dirty="0">
              <a:latin typeface="Garamond" panose="02020404030301010803" pitchFamily="18" charset="0"/>
            </a:endParaRPr>
          </a:p>
        </p:txBody>
      </p:sp>
    </p:spTree>
    <p:extLst>
      <p:ext uri="{BB962C8B-B14F-4D97-AF65-F5344CB8AC3E}">
        <p14:creationId xmlns:p14="http://schemas.microsoft.com/office/powerpoint/2010/main" val="3619391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b="1" dirty="0" smtClean="0">
                <a:latin typeface="Garamond" panose="02020404030301010803" pitchFamily="18" charset="0"/>
              </a:rPr>
              <a:t/>
            </a:r>
            <a:br>
              <a:rPr lang="de-DE" sz="3600" b="1" dirty="0" smtClean="0">
                <a:latin typeface="Garamond" panose="02020404030301010803" pitchFamily="18" charset="0"/>
              </a:rPr>
            </a:br>
            <a:r>
              <a:rPr lang="de-DE" sz="3600" b="1" dirty="0" smtClean="0">
                <a:latin typeface="Garamond" panose="02020404030301010803" pitchFamily="18" charset="0"/>
              </a:rPr>
              <a:t>Verlegerbeteiligung (Art. 16 DSM-RL)</a:t>
            </a:r>
            <a:br>
              <a:rPr lang="de-DE" sz="3600" b="1" dirty="0" smtClean="0">
                <a:latin typeface="Garamond" panose="02020404030301010803" pitchFamily="18" charset="0"/>
              </a:rPr>
            </a:br>
            <a:endParaRPr lang="de-DE" sz="3600" b="1" dirty="0">
              <a:latin typeface="Garamond" panose="02020404030301010803" pitchFamily="18" charset="0"/>
            </a:endParaRPr>
          </a:p>
        </p:txBody>
      </p:sp>
      <p:sp>
        <p:nvSpPr>
          <p:cNvPr id="3" name="Inhaltsplatzhalter 2"/>
          <p:cNvSpPr>
            <a:spLocks noGrp="1"/>
          </p:cNvSpPr>
          <p:nvPr>
            <p:ph idx="1"/>
          </p:nvPr>
        </p:nvSpPr>
        <p:spPr/>
        <p:txBody>
          <a:bodyPr>
            <a:normAutofit fontScale="77500" lnSpcReduction="20000"/>
          </a:bodyPr>
          <a:lstStyle/>
          <a:p>
            <a:pPr marL="0" indent="0">
              <a:buNone/>
            </a:pPr>
            <a:r>
              <a:rPr lang="de-DE" dirty="0" smtClean="0">
                <a:latin typeface="Garamond" panose="02020404030301010803" pitchFamily="18" charset="0"/>
              </a:rPr>
              <a:t>„Die Mitgliedstaaten können festlegen, dass für den Fall, dass ein Urheber einem Verleger ein Recht übertragen oder ihm eine Lizenz erteilt hat, diese Übertragung oder Lizenzierung eine hinreichende Rechtsgrundlage für den </a:t>
            </a:r>
            <a:r>
              <a:rPr lang="de-DE" dirty="0" smtClean="0">
                <a:solidFill>
                  <a:srgbClr val="FF0000"/>
                </a:solidFill>
                <a:latin typeface="Garamond" panose="02020404030301010803" pitchFamily="18" charset="0"/>
              </a:rPr>
              <a:t>Anspruch des Verlegers auf einen Anteil am Ausgleich </a:t>
            </a:r>
            <a:r>
              <a:rPr lang="de-DE" dirty="0" smtClean="0">
                <a:latin typeface="Garamond" panose="02020404030301010803" pitchFamily="18" charset="0"/>
              </a:rPr>
              <a:t>für die jeweilige Nutzung des Werkes im Rahmen einer Ausnahme oder Beschränkung für das übertragene oder lizenzierte Recht darstellt.</a:t>
            </a:r>
          </a:p>
          <a:p>
            <a:pPr marL="0" indent="0">
              <a:buNone/>
            </a:pPr>
            <a:r>
              <a:rPr lang="de-DE" dirty="0" smtClean="0">
                <a:latin typeface="Garamond" panose="02020404030301010803" pitchFamily="18" charset="0"/>
              </a:rPr>
              <a:t>Satz 1 lässt die in den Mitgliedstaaten derzeit und künftig geltenden </a:t>
            </a:r>
            <a:r>
              <a:rPr lang="de-DE" dirty="0" smtClean="0">
                <a:solidFill>
                  <a:srgbClr val="FF0000"/>
                </a:solidFill>
                <a:latin typeface="Garamond" panose="02020404030301010803" pitchFamily="18" charset="0"/>
              </a:rPr>
              <a:t>Regelungen über das öffentliche Verleihrecht unberührt</a:t>
            </a:r>
            <a:r>
              <a:rPr lang="de-DE" dirty="0" smtClean="0">
                <a:latin typeface="Garamond" panose="02020404030301010803" pitchFamily="18" charset="0"/>
              </a:rPr>
              <a:t>.“</a:t>
            </a:r>
          </a:p>
          <a:p>
            <a:pPr marL="0" indent="0">
              <a:buNone/>
            </a:pPr>
            <a:r>
              <a:rPr lang="de-DE" dirty="0" smtClean="0">
                <a:latin typeface="Garamond" panose="02020404030301010803" pitchFamily="18" charset="0"/>
              </a:rPr>
              <a:t>Kann rechtspolitisch interessant sein, wenn Verlage bei der Evaluation der Schranken des </a:t>
            </a:r>
            <a:r>
              <a:rPr lang="de-DE" dirty="0" err="1" smtClean="0">
                <a:latin typeface="Garamond" panose="02020404030301010803" pitchFamily="18" charset="0"/>
              </a:rPr>
              <a:t>UrhWissG</a:t>
            </a:r>
            <a:r>
              <a:rPr lang="de-DE" dirty="0" smtClean="0">
                <a:latin typeface="Garamond" panose="02020404030301010803" pitchFamily="18" charset="0"/>
              </a:rPr>
              <a:t> etwas vom Kucken abbekommen.</a:t>
            </a:r>
            <a:endParaRPr lang="de-DE" dirty="0">
              <a:latin typeface="Garamond" panose="02020404030301010803" pitchFamily="18" charset="0"/>
            </a:endParaRPr>
          </a:p>
        </p:txBody>
      </p:sp>
    </p:spTree>
    <p:extLst>
      <p:ext uri="{BB962C8B-B14F-4D97-AF65-F5344CB8AC3E}">
        <p14:creationId xmlns:p14="http://schemas.microsoft.com/office/powerpoint/2010/main" val="307651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Garamond" panose="02020404030301010803" pitchFamily="18" charset="0"/>
              </a:rPr>
              <a:t>~ 2 Stunden Lesezeit …</a:t>
            </a:r>
            <a:endParaRPr lang="de-DE" b="1" dirty="0">
              <a:latin typeface="Garamond" panose="02020404030301010803"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576" y="1600200"/>
            <a:ext cx="502884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rot="19676432">
            <a:off x="2830141" y="4425244"/>
            <a:ext cx="702420" cy="504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0000"/>
                </a:solidFill>
              </a:rPr>
              <a:t>DSM-RL</a:t>
            </a:r>
            <a:endParaRPr lang="de-DE" b="1" dirty="0">
              <a:solidFill>
                <a:srgbClr val="FF0000"/>
              </a:solidFill>
            </a:endParaRPr>
          </a:p>
        </p:txBody>
      </p:sp>
    </p:spTree>
    <p:extLst>
      <p:ext uri="{BB962C8B-B14F-4D97-AF65-F5344CB8AC3E}">
        <p14:creationId xmlns:p14="http://schemas.microsoft.com/office/powerpoint/2010/main" val="280017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latin typeface="Garamond" panose="02020404030301010803" pitchFamily="18" charset="0"/>
              </a:rPr>
              <a:t>Widerrufsrecht von Urhebern bei Nichtverwertung (Art. 22 DSM-RL)</a:t>
            </a:r>
            <a:endParaRPr lang="de-DE" b="1" dirty="0">
              <a:latin typeface="Garamond" panose="02020404030301010803" pitchFamily="18" charset="0"/>
            </a:endParaRPr>
          </a:p>
        </p:txBody>
      </p:sp>
      <p:sp>
        <p:nvSpPr>
          <p:cNvPr id="3" name="Inhaltsplatzhalter 2"/>
          <p:cNvSpPr>
            <a:spLocks noGrp="1"/>
          </p:cNvSpPr>
          <p:nvPr>
            <p:ph idx="1"/>
          </p:nvPr>
        </p:nvSpPr>
        <p:spPr/>
        <p:txBody>
          <a:bodyPr>
            <a:normAutofit fontScale="85000" lnSpcReduction="10000"/>
          </a:bodyPr>
          <a:lstStyle/>
          <a:p>
            <a:pPr marL="0" indent="0">
              <a:buNone/>
            </a:pPr>
            <a:r>
              <a:rPr lang="de-DE" dirty="0" smtClean="0">
                <a:latin typeface="Garamond" panose="02020404030301010803" pitchFamily="18" charset="0"/>
              </a:rPr>
              <a:t>„Hat ein Urheber oder ein ausübender Künstler eine ausschließliche Lizenz für seine Rechte an einem Werk oder sonstigen Schutzgegenstand erteilt oder eine ausschließliche Übertragung seiner Rechte daran vorgenommen, so gewährleisten die Mitgliedstaaten, dass der Urheber oder ausübende Künstler diese Lizenz oder Übertragung ganz oder teilweise widerrufen kann, wenn dieses Werk oder dieser sonstige Schutzgegenstand nicht verwertet wird. …“</a:t>
            </a:r>
          </a:p>
          <a:p>
            <a:pPr marL="0" indent="0">
              <a:buNone/>
            </a:pPr>
            <a:endParaRPr lang="de-DE" dirty="0" smtClean="0">
              <a:latin typeface="Garamond" panose="02020404030301010803" pitchFamily="18" charset="0"/>
            </a:endParaRPr>
          </a:p>
          <a:p>
            <a:pPr marL="0" indent="0">
              <a:buNone/>
            </a:pPr>
            <a:r>
              <a:rPr lang="de-DE" dirty="0" smtClean="0">
                <a:latin typeface="Garamond" panose="02020404030301010803" pitchFamily="18" charset="0"/>
              </a:rPr>
              <a:t>Kann interessant sein, um etwa für den „grünen Weg“ die Online-Nutzung bei Nichtausübung zu bekommen.</a:t>
            </a:r>
            <a:endParaRPr lang="de-DE" dirty="0">
              <a:latin typeface="Garamond" panose="02020404030301010803" pitchFamily="18" charset="0"/>
            </a:endParaRPr>
          </a:p>
        </p:txBody>
      </p:sp>
    </p:spTree>
    <p:extLst>
      <p:ext uri="{BB962C8B-B14F-4D97-AF65-F5344CB8AC3E}">
        <p14:creationId xmlns:p14="http://schemas.microsoft.com/office/powerpoint/2010/main" val="2043921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Garamond" panose="02020404030301010803" pitchFamily="18" charset="0"/>
              </a:rPr>
              <a:t>Billige Polemik … oder?</a:t>
            </a:r>
            <a:endParaRPr lang="de-DE" b="1" dirty="0">
              <a:latin typeface="Garamond" panose="02020404030301010803" pitchFamily="18" charset="0"/>
            </a:endParaRPr>
          </a:p>
        </p:txBody>
      </p:sp>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633537" y="2215356"/>
            <a:ext cx="5876925" cy="3295650"/>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03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3568" y="2636912"/>
            <a:ext cx="7772400" cy="1470025"/>
          </a:xfrm>
        </p:spPr>
        <p:txBody>
          <a:bodyPr/>
          <a:lstStyle/>
          <a:p>
            <a:r>
              <a:rPr lang="de-DE" b="1" dirty="0" smtClean="0">
                <a:latin typeface="Garamond" panose="02020404030301010803" pitchFamily="18" charset="0"/>
              </a:rPr>
              <a:t>86 Erwägungsgründe</a:t>
            </a:r>
            <a:br>
              <a:rPr lang="de-DE" b="1" dirty="0" smtClean="0">
                <a:latin typeface="Garamond" panose="02020404030301010803" pitchFamily="18" charset="0"/>
              </a:rPr>
            </a:br>
            <a:r>
              <a:rPr lang="de-DE" b="1" dirty="0" smtClean="0">
                <a:latin typeface="Garamond" panose="02020404030301010803" pitchFamily="18" charset="0"/>
              </a:rPr>
              <a:t>32 Artikel</a:t>
            </a:r>
            <a:endParaRPr lang="de-DE" b="1" dirty="0">
              <a:latin typeface="Garamond" panose="02020404030301010803" pitchFamily="18" charset="0"/>
            </a:endParaRPr>
          </a:p>
        </p:txBody>
      </p:sp>
    </p:spTree>
    <p:extLst>
      <p:ext uri="{BB962C8B-B14F-4D97-AF65-F5344CB8AC3E}">
        <p14:creationId xmlns:p14="http://schemas.microsoft.com/office/powerpoint/2010/main" val="263545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Garamond" panose="02020404030301010803" pitchFamily="18" charset="0"/>
              </a:rPr>
              <a:t>Schön bunt hier …</a:t>
            </a:r>
            <a:endParaRPr lang="de-DE" b="1" dirty="0">
              <a:latin typeface="Garamond" panose="02020404030301010803"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82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Garamond" panose="02020404030301010803" pitchFamily="18" charset="0"/>
              </a:rPr>
              <a:t>Themenkomplexe</a:t>
            </a:r>
            <a:endParaRPr lang="de-DE" b="1" dirty="0">
              <a:latin typeface="Garamond" panose="02020404030301010803" pitchFamily="18" charset="0"/>
            </a:endParaRPr>
          </a:p>
        </p:txBody>
      </p:sp>
      <p:sp>
        <p:nvSpPr>
          <p:cNvPr id="3" name="Inhaltsplatzhalter 2"/>
          <p:cNvSpPr>
            <a:spLocks noGrp="1"/>
          </p:cNvSpPr>
          <p:nvPr>
            <p:ph idx="1"/>
          </p:nvPr>
        </p:nvSpPr>
        <p:spPr/>
        <p:txBody>
          <a:bodyPr>
            <a:normAutofit fontScale="62500" lnSpcReduction="20000"/>
          </a:bodyPr>
          <a:lstStyle/>
          <a:p>
            <a:r>
              <a:rPr lang="de-DE" dirty="0" smtClean="0">
                <a:latin typeface="Garamond" panose="02020404030301010803" pitchFamily="18" charset="0"/>
              </a:rPr>
              <a:t>Allgemeines (Art. 1 und 2)</a:t>
            </a:r>
          </a:p>
          <a:p>
            <a:r>
              <a:rPr lang="de-DE" b="1" dirty="0" smtClean="0">
                <a:solidFill>
                  <a:srgbClr val="FF0000"/>
                </a:solidFill>
                <a:latin typeface="Garamond" panose="02020404030301010803" pitchFamily="18" charset="0"/>
              </a:rPr>
              <a:t>Text und Data Mining (Art. 3, 4 und 7)</a:t>
            </a:r>
          </a:p>
          <a:p>
            <a:r>
              <a:rPr lang="de-DE" b="1" dirty="0" smtClean="0">
                <a:solidFill>
                  <a:srgbClr val="FF0000"/>
                </a:solidFill>
                <a:latin typeface="Garamond" panose="02020404030301010803" pitchFamily="18" charset="0"/>
              </a:rPr>
              <a:t>Unterricht und Lehre (Art. 5 und 7)</a:t>
            </a:r>
          </a:p>
          <a:p>
            <a:r>
              <a:rPr lang="de-DE" b="1" dirty="0" smtClean="0">
                <a:solidFill>
                  <a:srgbClr val="FF0000"/>
                </a:solidFill>
                <a:latin typeface="Garamond" panose="02020404030301010803" pitchFamily="18" charset="0"/>
              </a:rPr>
              <a:t>Erhaltung des Kulturerbes (Art. 6 und 7)</a:t>
            </a:r>
          </a:p>
          <a:p>
            <a:r>
              <a:rPr lang="de-DE" b="1" dirty="0" smtClean="0">
                <a:solidFill>
                  <a:srgbClr val="FF0000"/>
                </a:solidFill>
                <a:latin typeface="Garamond" panose="02020404030301010803" pitchFamily="18" charset="0"/>
              </a:rPr>
              <a:t>Vergriffene Werke (Art. 8 bis 11)</a:t>
            </a:r>
          </a:p>
          <a:p>
            <a:r>
              <a:rPr lang="de-DE" dirty="0" smtClean="0">
                <a:solidFill>
                  <a:srgbClr val="FF0000"/>
                </a:solidFill>
                <a:latin typeface="Garamond" panose="02020404030301010803" pitchFamily="18" charset="0"/>
              </a:rPr>
              <a:t>Kollektive Lizenzen (Art. 12)</a:t>
            </a:r>
          </a:p>
          <a:p>
            <a:r>
              <a:rPr lang="de-DE" dirty="0" smtClean="0">
                <a:latin typeface="Garamond" panose="02020404030301010803" pitchFamily="18" charset="0"/>
              </a:rPr>
              <a:t>Audiovisuelle Werke über Videoabrufdiente (Art. 13)</a:t>
            </a:r>
          </a:p>
          <a:p>
            <a:r>
              <a:rPr lang="de-DE" dirty="0" smtClean="0">
                <a:solidFill>
                  <a:srgbClr val="FF0000"/>
                </a:solidFill>
                <a:latin typeface="Garamond" panose="02020404030301010803" pitchFamily="18" charset="0"/>
              </a:rPr>
              <a:t>Gemeinfreie Werke der bildenden Kunst (Art. 14)</a:t>
            </a:r>
          </a:p>
          <a:p>
            <a:r>
              <a:rPr lang="de-DE" dirty="0" smtClean="0">
                <a:latin typeface="Garamond" panose="02020404030301010803" pitchFamily="18" charset="0"/>
              </a:rPr>
              <a:t>Leistungsschutzrecht für Presseveröffentlichungen (Art. 15)</a:t>
            </a:r>
          </a:p>
          <a:p>
            <a:r>
              <a:rPr lang="de-DE" dirty="0" smtClean="0">
                <a:solidFill>
                  <a:srgbClr val="FF0000"/>
                </a:solidFill>
                <a:latin typeface="Garamond" panose="02020404030301010803" pitchFamily="18" charset="0"/>
              </a:rPr>
              <a:t>Verlegerbeteiligung (Art. 16)</a:t>
            </a:r>
          </a:p>
          <a:p>
            <a:r>
              <a:rPr lang="de-DE" dirty="0" smtClean="0">
                <a:latin typeface="Garamond" panose="02020404030301010803" pitchFamily="18" charset="0"/>
              </a:rPr>
              <a:t>Haftung von Online-Plattformen – „</a:t>
            </a:r>
            <a:r>
              <a:rPr lang="de-DE" dirty="0" err="1" smtClean="0">
                <a:latin typeface="Garamond" panose="02020404030301010803" pitchFamily="18" charset="0"/>
              </a:rPr>
              <a:t>Uploadfilter</a:t>
            </a:r>
            <a:r>
              <a:rPr lang="de-DE" dirty="0" smtClean="0">
                <a:latin typeface="Garamond" panose="02020404030301010803" pitchFamily="18" charset="0"/>
              </a:rPr>
              <a:t>“ (Art. 17)</a:t>
            </a:r>
          </a:p>
          <a:p>
            <a:r>
              <a:rPr lang="de-DE" dirty="0" smtClean="0">
                <a:latin typeface="Garamond" panose="02020404030301010803" pitchFamily="18" charset="0"/>
              </a:rPr>
              <a:t>Faire Vergütung in Verwertungsverträgen (Art. 18 bis 21, 23)</a:t>
            </a:r>
          </a:p>
          <a:p>
            <a:r>
              <a:rPr lang="de-DE" dirty="0" smtClean="0">
                <a:solidFill>
                  <a:srgbClr val="FF0000"/>
                </a:solidFill>
                <a:latin typeface="Garamond" panose="02020404030301010803" pitchFamily="18" charset="0"/>
              </a:rPr>
              <a:t>Widerrufsrecht von Urhebern bei Nichtverwertung (Art. 22, 23)</a:t>
            </a:r>
          </a:p>
          <a:p>
            <a:r>
              <a:rPr lang="de-DE" dirty="0" smtClean="0">
                <a:latin typeface="Garamond" panose="02020404030301010803" pitchFamily="18" charset="0"/>
              </a:rPr>
              <a:t>Schlussbestimmungen (Art. 24 bis 32)</a:t>
            </a:r>
            <a:endParaRPr lang="de-DE" dirty="0">
              <a:latin typeface="Garamond" panose="02020404030301010803" pitchFamily="18" charset="0"/>
            </a:endParaRPr>
          </a:p>
        </p:txBody>
      </p:sp>
    </p:spTree>
    <p:extLst>
      <p:ext uri="{BB962C8B-B14F-4D97-AF65-F5344CB8AC3E}">
        <p14:creationId xmlns:p14="http://schemas.microsoft.com/office/powerpoint/2010/main" val="176142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Garamond" panose="02020404030301010803" pitchFamily="18" charset="0"/>
              </a:rPr>
              <a:t>Begriffe (Art. 2 DSM-RL)</a:t>
            </a:r>
            <a:endParaRPr lang="de-DE" b="1" dirty="0">
              <a:latin typeface="Garamond" panose="02020404030301010803" pitchFamily="18" charset="0"/>
            </a:endParaRPr>
          </a:p>
        </p:txBody>
      </p:sp>
      <p:sp>
        <p:nvSpPr>
          <p:cNvPr id="3" name="Inhaltsplatzhalter 2"/>
          <p:cNvSpPr>
            <a:spLocks noGrp="1"/>
          </p:cNvSpPr>
          <p:nvPr>
            <p:ph idx="1"/>
          </p:nvPr>
        </p:nvSpPr>
        <p:spPr/>
        <p:txBody>
          <a:bodyPr>
            <a:normAutofit fontScale="92500" lnSpcReduction="20000"/>
          </a:bodyPr>
          <a:lstStyle/>
          <a:p>
            <a:r>
              <a:rPr lang="de-DE" dirty="0" smtClean="0">
                <a:latin typeface="Garamond" panose="02020404030301010803" pitchFamily="18" charset="0"/>
              </a:rPr>
              <a:t>„</a:t>
            </a:r>
            <a:r>
              <a:rPr lang="de-DE" b="1" dirty="0" smtClean="0">
                <a:solidFill>
                  <a:srgbClr val="FF0000"/>
                </a:solidFill>
                <a:latin typeface="Garamond" panose="02020404030301010803" pitchFamily="18" charset="0"/>
              </a:rPr>
              <a:t>Forschungsorganisation</a:t>
            </a:r>
            <a:r>
              <a:rPr lang="de-DE" dirty="0" smtClean="0">
                <a:latin typeface="Garamond" panose="02020404030301010803" pitchFamily="18" charset="0"/>
              </a:rPr>
              <a:t>“ bezeichnet eine </a:t>
            </a:r>
            <a:r>
              <a:rPr lang="de-DE" dirty="0" smtClean="0">
                <a:solidFill>
                  <a:srgbClr val="FF0000"/>
                </a:solidFill>
                <a:latin typeface="Garamond" panose="02020404030301010803" pitchFamily="18" charset="0"/>
              </a:rPr>
              <a:t>Hochschule einschließlich ihrer Bibliotheken</a:t>
            </a:r>
            <a:r>
              <a:rPr lang="de-DE" dirty="0" smtClean="0">
                <a:latin typeface="Garamond" panose="02020404030301010803" pitchFamily="18" charset="0"/>
              </a:rPr>
              <a:t>, ein Forschungsinstitut oder eine sonstige Einrichtung, deren vorrangiges Ziel die wissenschaftliche Forschung oder die Lehrtätigkeit — auch in Verbindung mit wissenschaftlicher Forschung — ist …“</a:t>
            </a:r>
          </a:p>
          <a:p>
            <a:r>
              <a:rPr lang="de-DE" dirty="0" smtClean="0">
                <a:latin typeface="Garamond" panose="02020404030301010803" pitchFamily="18" charset="0"/>
              </a:rPr>
              <a:t> </a:t>
            </a:r>
            <a:r>
              <a:rPr lang="de-DE" b="1" dirty="0" smtClean="0">
                <a:solidFill>
                  <a:srgbClr val="FF0000"/>
                </a:solidFill>
                <a:latin typeface="Garamond" panose="02020404030301010803" pitchFamily="18" charset="0"/>
              </a:rPr>
              <a:t>„Einrichtung des Kulturerbes“</a:t>
            </a:r>
            <a:r>
              <a:rPr lang="de-DE" dirty="0" smtClean="0">
                <a:latin typeface="Garamond" panose="02020404030301010803" pitchFamily="18" charset="0"/>
              </a:rPr>
              <a:t> bezeichnet eine </a:t>
            </a:r>
            <a:r>
              <a:rPr lang="de-DE" dirty="0" smtClean="0">
                <a:solidFill>
                  <a:srgbClr val="FF0000"/>
                </a:solidFill>
                <a:latin typeface="Garamond" panose="02020404030301010803" pitchFamily="18" charset="0"/>
              </a:rPr>
              <a:t>öffentlich zugängliche Bibliothek </a:t>
            </a:r>
            <a:r>
              <a:rPr lang="de-DE" dirty="0" smtClean="0">
                <a:latin typeface="Garamond" panose="02020404030301010803" pitchFamily="18" charset="0"/>
              </a:rPr>
              <a:t>oder Museum, Archiv oder eine im Bereich des Film- oder </a:t>
            </a:r>
            <a:r>
              <a:rPr lang="de-DE" dirty="0" err="1" smtClean="0">
                <a:latin typeface="Garamond" panose="02020404030301010803" pitchFamily="18" charset="0"/>
              </a:rPr>
              <a:t>Tonerbes</a:t>
            </a:r>
            <a:r>
              <a:rPr lang="de-DE" dirty="0" smtClean="0">
                <a:latin typeface="Garamond" panose="02020404030301010803" pitchFamily="18" charset="0"/>
              </a:rPr>
              <a:t> tätige Einrichtung.</a:t>
            </a:r>
            <a:endParaRPr lang="de-DE" dirty="0">
              <a:latin typeface="Garamond" panose="02020404030301010803" pitchFamily="18" charset="0"/>
            </a:endParaRPr>
          </a:p>
        </p:txBody>
      </p:sp>
    </p:spTree>
    <p:extLst>
      <p:ext uri="{BB962C8B-B14F-4D97-AF65-F5344CB8AC3E}">
        <p14:creationId xmlns:p14="http://schemas.microsoft.com/office/powerpoint/2010/main" val="177876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600" b="1" dirty="0" smtClean="0">
                <a:latin typeface="Garamond" panose="02020404030301010803" pitchFamily="18" charset="0"/>
              </a:rPr>
              <a:t>Wiss. Text und Data Mining (Art. 3 DSM-RL)</a:t>
            </a:r>
            <a:endParaRPr lang="de-DE" sz="3600" b="1" dirty="0">
              <a:latin typeface="Garamond" panose="02020404030301010803" pitchFamily="18" charset="0"/>
            </a:endParaRPr>
          </a:p>
        </p:txBody>
      </p:sp>
      <p:sp>
        <p:nvSpPr>
          <p:cNvPr id="3" name="Inhaltsplatzhalter 2"/>
          <p:cNvSpPr>
            <a:spLocks noGrp="1"/>
          </p:cNvSpPr>
          <p:nvPr>
            <p:ph idx="1"/>
          </p:nvPr>
        </p:nvSpPr>
        <p:spPr/>
        <p:txBody>
          <a:bodyPr>
            <a:normAutofit fontScale="47500" lnSpcReduction="20000"/>
          </a:bodyPr>
          <a:lstStyle/>
          <a:p>
            <a:pPr marL="0" indent="0">
              <a:buNone/>
            </a:pPr>
            <a:r>
              <a:rPr lang="de-DE" dirty="0" smtClean="0">
                <a:latin typeface="Garamond" panose="02020404030301010803" pitchFamily="18" charset="0"/>
              </a:rPr>
              <a:t>1)  Die Mitgliedstaaten sehen eine Ausnahme … für Vervielfältigungen und Entnahmen vor, die durch Forschungsorganisationen und Einrichtungen des Kulturerbes von Werken oder sonstigen Schutzgegenständen, zu denen sie rechtmäßig Zugang haben, zum Zwecke der wissenschaftlichen Forschung für die Text und Data Mining vorgenommen werden.</a:t>
            </a:r>
          </a:p>
          <a:p>
            <a:pPr marL="0" indent="0">
              <a:buNone/>
            </a:pPr>
            <a:endParaRPr lang="de-DE" dirty="0" smtClean="0">
              <a:latin typeface="Garamond" panose="02020404030301010803" pitchFamily="18" charset="0"/>
            </a:endParaRPr>
          </a:p>
          <a:p>
            <a:pPr marL="0" indent="0">
              <a:buNone/>
            </a:pPr>
            <a:r>
              <a:rPr lang="de-DE" dirty="0" smtClean="0">
                <a:latin typeface="Garamond" panose="02020404030301010803" pitchFamily="18" charset="0"/>
              </a:rPr>
              <a:t>(2)   Vervielfältigungen und Entnahmen von Werken oder sonstigen Schutzgegenständen, die gemäß Absatz 1 angefertigt wurden, sind mit angemessenen Sicherheitsvorkehrungen zu speichern und dürfen zum Zwecke der wissenschaftlichen Forschung, auch zur Überprüfung wissenschaftlicher Erkenntnisse, aufbewahrt werden.</a:t>
            </a:r>
          </a:p>
          <a:p>
            <a:pPr marL="0" indent="0">
              <a:buNone/>
            </a:pPr>
            <a:endParaRPr lang="de-DE" dirty="0" smtClean="0">
              <a:latin typeface="Garamond" panose="02020404030301010803" pitchFamily="18" charset="0"/>
            </a:endParaRPr>
          </a:p>
          <a:p>
            <a:pPr marL="0" indent="0">
              <a:buNone/>
            </a:pPr>
            <a:r>
              <a:rPr lang="de-DE" dirty="0" smtClean="0">
                <a:latin typeface="Garamond" panose="02020404030301010803" pitchFamily="18" charset="0"/>
              </a:rPr>
              <a:t>(3)   Die Rechteinhaber müssen Maßnahmen durchführen können, um die Sicherheit und Integrität der Netze und Datenbanken zu wahren, in denen die Werke oder sonstigen Schutzgegenstände gespeichert sind. Diese Maßnahmen dürfen über das für die Verwirklichung dieses Ziels Notwendige nicht hinausgehen.</a:t>
            </a:r>
          </a:p>
          <a:p>
            <a:pPr marL="0" indent="0">
              <a:buNone/>
            </a:pPr>
            <a:endParaRPr lang="de-DE" dirty="0" smtClean="0">
              <a:latin typeface="Garamond" panose="02020404030301010803" pitchFamily="18" charset="0"/>
            </a:endParaRPr>
          </a:p>
          <a:p>
            <a:pPr marL="0" indent="0">
              <a:buNone/>
            </a:pPr>
            <a:r>
              <a:rPr lang="de-DE" dirty="0" smtClean="0">
                <a:latin typeface="Garamond" panose="02020404030301010803" pitchFamily="18" charset="0"/>
              </a:rPr>
              <a:t>(4)   Die Mitgliedstaaten wirken darauf hin, dass Rechteinhaber, Forschungsorganisationen und Einrichtungen des Kulturerbes einvernehmlich bewährte Vorgehensweisen bei der die Umsetzung der in Absatz 2 genannten Verpflichtung bzw. die Durchführung der in Absatz 3 genannten Maßnahmen definieren.</a:t>
            </a:r>
          </a:p>
          <a:p>
            <a:pPr marL="0" indent="0">
              <a:buNone/>
            </a:pPr>
            <a:endParaRPr lang="de-DE" dirty="0">
              <a:latin typeface="Garamond" panose="02020404030301010803" pitchFamily="18" charset="0"/>
            </a:endParaRPr>
          </a:p>
        </p:txBody>
      </p:sp>
    </p:spTree>
    <p:extLst>
      <p:ext uri="{BB962C8B-B14F-4D97-AF65-F5344CB8AC3E}">
        <p14:creationId xmlns:p14="http://schemas.microsoft.com/office/powerpoint/2010/main" val="148041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200" b="1" dirty="0" err="1" smtClean="0">
                <a:latin typeface="Garamond" panose="02020404030301010803" pitchFamily="18" charset="0"/>
              </a:rPr>
              <a:t>Sonst</a:t>
            </a:r>
            <a:r>
              <a:rPr lang="en-US" sz="3200" b="1" dirty="0" smtClean="0">
                <a:latin typeface="Garamond" panose="02020404030301010803" pitchFamily="18" charset="0"/>
              </a:rPr>
              <a:t>. Text und Data Mining (Art. 4 DSM-RL)</a:t>
            </a:r>
            <a:endParaRPr lang="de-DE" sz="3200" b="1" dirty="0">
              <a:latin typeface="Garamond" panose="02020404030301010803" pitchFamily="18" charset="0"/>
            </a:endParaRPr>
          </a:p>
        </p:txBody>
      </p:sp>
      <p:sp>
        <p:nvSpPr>
          <p:cNvPr id="3" name="Inhaltsplatzhalter 2"/>
          <p:cNvSpPr>
            <a:spLocks noGrp="1"/>
          </p:cNvSpPr>
          <p:nvPr>
            <p:ph idx="1"/>
          </p:nvPr>
        </p:nvSpPr>
        <p:spPr/>
        <p:txBody>
          <a:bodyPr>
            <a:normAutofit fontScale="62500" lnSpcReduction="20000"/>
          </a:bodyPr>
          <a:lstStyle/>
          <a:p>
            <a:pPr marL="0" indent="0">
              <a:buNone/>
            </a:pPr>
            <a:r>
              <a:rPr lang="de-DE" dirty="0" smtClean="0">
                <a:latin typeface="Garamond" panose="02020404030301010803" pitchFamily="18" charset="0"/>
              </a:rPr>
              <a:t>(1)   Für zum Zwecke des Text und Data Mining vorgenommene Vervielfältigungen und Entnahmen von rechtmäßig zugänglichen Werken und sonstigen Schutzgegenständen sehen die Mitgliedstaaten eine Ausnahme oder Beschränkung von den Rechten vor… .</a:t>
            </a:r>
          </a:p>
          <a:p>
            <a:pPr marL="0" indent="0">
              <a:buNone/>
            </a:pPr>
            <a:endParaRPr lang="de-DE" dirty="0" smtClean="0">
              <a:latin typeface="Garamond" panose="02020404030301010803" pitchFamily="18" charset="0"/>
            </a:endParaRPr>
          </a:p>
          <a:p>
            <a:pPr marL="0" indent="0">
              <a:buNone/>
            </a:pPr>
            <a:r>
              <a:rPr lang="de-DE" dirty="0" smtClean="0">
                <a:latin typeface="Garamond" panose="02020404030301010803" pitchFamily="18" charset="0"/>
              </a:rPr>
              <a:t>(2)   Vervielfältigungen und Entnahmen nach Absatz 1 dürfen so lange aufbewahrt werden, wie es für die Zwecke des Text und Data Mining notwendig ist.</a:t>
            </a:r>
          </a:p>
          <a:p>
            <a:pPr marL="0" indent="0">
              <a:buNone/>
            </a:pPr>
            <a:endParaRPr lang="de-DE" dirty="0" smtClean="0">
              <a:latin typeface="Garamond" panose="02020404030301010803" pitchFamily="18" charset="0"/>
            </a:endParaRPr>
          </a:p>
          <a:p>
            <a:pPr marL="0" indent="0">
              <a:buNone/>
            </a:pPr>
            <a:r>
              <a:rPr lang="de-DE" dirty="0" smtClean="0">
                <a:latin typeface="Garamond" panose="02020404030301010803" pitchFamily="18" charset="0"/>
              </a:rPr>
              <a:t>(3)   Die Ausnahmen und Beschränkungen nach Absatz 1 finden Anwendung, sofern die jeweiligen Rechteinhaber die in Absatz 1 genannten Werke und sonstigen Schutzgegenstände nicht ausdrücklich in angemessener Weise, etwa mit maschinenlesbaren Mitteln im Fall von online veröffentlichten Inhalten, mit einem Nutzungsvorbehalt versehen haben.</a:t>
            </a:r>
          </a:p>
          <a:p>
            <a:pPr marL="0" indent="0">
              <a:buNone/>
            </a:pPr>
            <a:endParaRPr lang="de-DE" dirty="0" smtClean="0">
              <a:latin typeface="Garamond" panose="02020404030301010803" pitchFamily="18" charset="0"/>
            </a:endParaRPr>
          </a:p>
          <a:p>
            <a:pPr marL="0" indent="0">
              <a:buNone/>
            </a:pPr>
            <a:r>
              <a:rPr lang="de-DE" dirty="0" smtClean="0">
                <a:latin typeface="Garamond" panose="02020404030301010803" pitchFamily="18" charset="0"/>
              </a:rPr>
              <a:t>(4)   Dieser Artikel lässt die Anwendung von Artikel 3 unberührt.</a:t>
            </a:r>
          </a:p>
          <a:p>
            <a:pPr marL="0" indent="0">
              <a:buNone/>
            </a:pPr>
            <a:endParaRPr lang="de-DE" dirty="0">
              <a:latin typeface="Garamond" panose="02020404030301010803" pitchFamily="18" charset="0"/>
            </a:endParaRPr>
          </a:p>
        </p:txBody>
      </p:sp>
    </p:spTree>
    <p:extLst>
      <p:ext uri="{BB962C8B-B14F-4D97-AF65-F5344CB8AC3E}">
        <p14:creationId xmlns:p14="http://schemas.microsoft.com/office/powerpoint/2010/main" val="318145839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1875</Words>
  <Application>Microsoft Office PowerPoint</Application>
  <PresentationFormat>Bildschirmpräsentation (4:3)</PresentationFormat>
  <Paragraphs>117</Paragraphs>
  <Slides>31</Slides>
  <Notes>6</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Larissa</vt:lpstr>
      <vt:lpstr>EU-Urheberrechtsrichtlinie</vt:lpstr>
      <vt:lpstr>Richtlinie (EU) 2019/790</vt:lpstr>
      <vt:lpstr>~ 2 Stunden Lesezeit …</vt:lpstr>
      <vt:lpstr>86 Erwägungsgründe 32 Artikel</vt:lpstr>
      <vt:lpstr>Schön bunt hier …</vt:lpstr>
      <vt:lpstr>Themenkomplexe</vt:lpstr>
      <vt:lpstr>Begriffe (Art. 2 DSM-RL)</vt:lpstr>
      <vt:lpstr>Wiss. Text und Data Mining (Art. 3 DSM-RL)</vt:lpstr>
      <vt:lpstr>Sonst. Text und Data Mining (Art. 4 DSM-RL)</vt:lpstr>
      <vt:lpstr>„Unterricht und Lehre“ (Art. 5 DSM-RL)</vt:lpstr>
      <vt:lpstr> Erhaltung des Kulturerbes (Art. 6 DSM-RL) </vt:lpstr>
      <vt:lpstr>Art. 7 DSM-RL</vt:lpstr>
      <vt:lpstr>Vergriffene Werke (Art. 8)</vt:lpstr>
      <vt:lpstr>Vergriffene Werke (Art. 9 bis 11 DSM-RL)</vt:lpstr>
      <vt:lpstr>Exkurs: Verwaiste Werke</vt:lpstr>
      <vt:lpstr>Realistische Gesetzgebung</vt:lpstr>
      <vt:lpstr>Stand Sommer 2017</vt:lpstr>
      <vt:lpstr>Stand: Sommer 2018</vt:lpstr>
      <vt:lpstr>Stand: Sommer 2019</vt:lpstr>
      <vt:lpstr>Stand: Sommer 2017</vt:lpstr>
      <vt:lpstr>Stand: Sommer 2018</vt:lpstr>
      <vt:lpstr>Stand: Sommer 2019</vt:lpstr>
      <vt:lpstr>PowerPoint-Präsentation</vt:lpstr>
      <vt:lpstr>ErwGr. 38 DSM-RL</vt:lpstr>
      <vt:lpstr>Erstes Fazit</vt:lpstr>
      <vt:lpstr>Was für Bibliotheken noch interessant sein könnte.</vt:lpstr>
      <vt:lpstr>Kollektive Lizenzen (Art. 12 DSM-RL)</vt:lpstr>
      <vt:lpstr> Gemeinfreie Werke der bildenden Kunst  (Art. 14 DSM-RL) </vt:lpstr>
      <vt:lpstr> Verlegerbeteiligung (Art. 16 DSM-RL) </vt:lpstr>
      <vt:lpstr>Widerrufsrecht von Urhebern bei Nichtverwertung (Art. 22 DSM-RL)</vt:lpstr>
      <vt:lpstr>Billige Polemik … oder?</vt:lpstr>
    </vt:vector>
  </TitlesOfParts>
  <Company>FernUniversität Hagen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EU-Urheberrechtsrichtlinie</dc:title>
  <dc:creator>Steinhauer, Eric</dc:creator>
  <cp:lastModifiedBy>Steinhauer, Eric</cp:lastModifiedBy>
  <cp:revision>8</cp:revision>
  <cp:lastPrinted>2019-11-05T14:17:54Z</cp:lastPrinted>
  <dcterms:created xsi:type="dcterms:W3CDTF">2019-11-05T13:01:36Z</dcterms:created>
  <dcterms:modified xsi:type="dcterms:W3CDTF">2019-11-05T14:40:50Z</dcterms:modified>
</cp:coreProperties>
</file>